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0" r:id="rId1"/>
  </p:sldMasterIdLst>
  <p:notesMasterIdLst>
    <p:notesMasterId r:id="rId20"/>
  </p:notesMasterIdLst>
  <p:handoutMasterIdLst>
    <p:handoutMasterId r:id="rId21"/>
  </p:handoutMasterIdLst>
  <p:sldIdLst>
    <p:sldId id="385" r:id="rId2"/>
    <p:sldId id="361" r:id="rId3"/>
    <p:sldId id="362" r:id="rId4"/>
    <p:sldId id="386" r:id="rId5"/>
    <p:sldId id="364" r:id="rId6"/>
    <p:sldId id="365" r:id="rId7"/>
    <p:sldId id="366" r:id="rId8"/>
    <p:sldId id="369" r:id="rId9"/>
    <p:sldId id="376" r:id="rId10"/>
    <p:sldId id="391" r:id="rId11"/>
    <p:sldId id="389" r:id="rId12"/>
    <p:sldId id="390" r:id="rId13"/>
    <p:sldId id="388" r:id="rId14"/>
    <p:sldId id="387" r:id="rId15"/>
    <p:sldId id="377" r:id="rId16"/>
    <p:sldId id="373" r:id="rId17"/>
    <p:sldId id="371" r:id="rId18"/>
    <p:sldId id="375" r:id="rId19"/>
  </p:sldIdLst>
  <p:sldSz cx="17340263" cy="9753600"/>
  <p:notesSz cx="6858000" cy="9144000"/>
  <p:defaultTextStyle>
    <a:defPPr>
      <a:defRPr lang="nl-NL"/>
    </a:defPPr>
    <a:lvl1pPr marL="0" algn="l" defTabSz="125376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26882" algn="l" defTabSz="125376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53763" algn="l" defTabSz="125376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80645" algn="l" defTabSz="125376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507526" algn="l" defTabSz="125376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134409" algn="l" defTabSz="125376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761291" algn="l" defTabSz="125376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388172" algn="l" defTabSz="125376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5015055" algn="l" defTabSz="125376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B3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160" autoAdjust="0"/>
    <p:restoredTop sz="89651" autoAdjust="0"/>
  </p:normalViewPr>
  <p:slideViewPr>
    <p:cSldViewPr snapToGrid="0">
      <p:cViewPr>
        <p:scale>
          <a:sx n="50" d="100"/>
          <a:sy n="50" d="100"/>
        </p:scale>
        <p:origin x="-830" y="-456"/>
      </p:cViewPr>
      <p:guideLst>
        <p:guide orient="horz" pos="3072"/>
        <p:guide pos="5462"/>
      </p:guideLst>
    </p:cSldViewPr>
  </p:slideViewPr>
  <p:outlineViewPr>
    <p:cViewPr>
      <p:scale>
        <a:sx n="33" d="100"/>
        <a:sy n="33" d="100"/>
      </p:scale>
      <p:origin x="0" y="3874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7" d="100"/>
          <a:sy n="67" d="100"/>
        </p:scale>
        <p:origin x="-3154" y="-8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912843-8E68-44D7-AC46-294C07C3D77A}" type="datetimeFigureOut">
              <a:rPr lang="en-US" smtClean="0"/>
              <a:t>3/29/2017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0E973E-0F43-48E3-8F8B-1F64AF86E5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6976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BB006A-2783-4486-9514-6DFE1115B29F}" type="datetimeFigureOut">
              <a:rPr lang="en-US" smtClean="0"/>
              <a:t>3/29/2017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D1D759-295C-484A-9A59-E25428A95E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5145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22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1pPr>
    <a:lvl2pPr marL="457111" algn="l" defTabSz="914222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2pPr>
    <a:lvl3pPr marL="914222" algn="l" defTabSz="914222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3pPr>
    <a:lvl4pPr marL="1371333" algn="l" defTabSz="914222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4pPr>
    <a:lvl5pPr marL="1828444" algn="l" defTabSz="914222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5pPr>
    <a:lvl6pPr marL="2285554" algn="l" defTabSz="914222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6pPr>
    <a:lvl7pPr marL="2742665" algn="l" defTabSz="914222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7pPr>
    <a:lvl8pPr marL="3199776" algn="l" defTabSz="914222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8pPr>
    <a:lvl9pPr marL="3656887" algn="l" defTabSz="914222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HALLO WI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1192144" y="2571564"/>
            <a:ext cx="14955977" cy="1290587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9500">
                <a:solidFill>
                  <a:schemeClr val="bg2"/>
                </a:solidFill>
              </a:defRPr>
            </a:lvl1pPr>
          </a:lstStyle>
          <a:p>
            <a:r>
              <a:rPr lang="en-US" dirty="0" smtClean="0"/>
              <a:t>HALLO</a:t>
            </a:r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192144" y="3886218"/>
            <a:ext cx="14955977" cy="270709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pPr lvl="0"/>
            <a:r>
              <a:rPr lang="en-US" dirty="0" err="1" smtClean="0"/>
              <a:t>Voorstelpagina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Naam</a:t>
            </a:r>
            <a:r>
              <a:rPr lang="en-US" dirty="0" smtClean="0"/>
              <a:t> </a:t>
            </a:r>
            <a:r>
              <a:rPr lang="en-US" dirty="0" err="1" smtClean="0"/>
              <a:t>Achternaam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Bedrijf</a:t>
            </a:r>
            <a:r>
              <a:rPr lang="en-US" dirty="0" smtClean="0"/>
              <a:t>, </a:t>
            </a:r>
            <a:r>
              <a:rPr lang="en-US" dirty="0" err="1" smtClean="0"/>
              <a:t>functie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314395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3 MEDEDELINGEN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92843" y="4756914"/>
            <a:ext cx="4374664" cy="39257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6472000" y="4756907"/>
            <a:ext cx="4374664" cy="39257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12050547" y="4764930"/>
            <a:ext cx="4374664" cy="39177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2136637" y="3477197"/>
            <a:ext cx="1472677" cy="1035445"/>
            <a:chOff x="1502273" y="2576434"/>
            <a:chExt cx="1035445" cy="1035445"/>
          </a:xfrm>
        </p:grpSpPr>
        <p:sp>
          <p:nvSpPr>
            <p:cNvPr id="4" name="Oval 3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440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" y="843466"/>
            <a:ext cx="17340262" cy="9733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650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7922993" y="3477196"/>
            <a:ext cx="1472677" cy="1035445"/>
            <a:chOff x="1502273" y="2576434"/>
            <a:chExt cx="1035445" cy="1035445"/>
          </a:xfrm>
        </p:grpSpPr>
        <p:sp>
          <p:nvSpPr>
            <p:cNvPr id="16" name="Oval 15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21" name="Group 20"/>
          <p:cNvGrpSpPr>
            <a:grpSpLocks noChangeAspect="1"/>
          </p:cNvGrpSpPr>
          <p:nvPr/>
        </p:nvGrpSpPr>
        <p:grpSpPr>
          <a:xfrm>
            <a:off x="13501541" y="3477196"/>
            <a:ext cx="1472677" cy="1035445"/>
            <a:chOff x="1502273" y="2576434"/>
            <a:chExt cx="1035445" cy="1035445"/>
          </a:xfrm>
        </p:grpSpPr>
        <p:sp>
          <p:nvSpPr>
            <p:cNvPr id="22" name="Oval 2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3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955248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 MEDEDELINGEN">
    <p:bg>
      <p:bgPr>
        <a:solidFill>
          <a:srgbClr val="E734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92843" y="4756914"/>
            <a:ext cx="4374664" cy="39257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6472000" y="4756907"/>
            <a:ext cx="4374664" cy="39257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12050547" y="4764930"/>
            <a:ext cx="4374664" cy="39177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2136637" y="3477197"/>
            <a:ext cx="1472677" cy="1035445"/>
            <a:chOff x="1502273" y="2576434"/>
            <a:chExt cx="1035445" cy="1035445"/>
          </a:xfrm>
        </p:grpSpPr>
        <p:sp>
          <p:nvSpPr>
            <p:cNvPr id="4" name="Oval 3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440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" y="843466"/>
            <a:ext cx="17340262" cy="9733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650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7922993" y="3477196"/>
            <a:ext cx="1472677" cy="1035445"/>
            <a:chOff x="1502273" y="2576434"/>
            <a:chExt cx="1035445" cy="1035445"/>
          </a:xfrm>
        </p:grpSpPr>
        <p:sp>
          <p:nvSpPr>
            <p:cNvPr id="16" name="Oval 15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21" name="Group 20"/>
          <p:cNvGrpSpPr>
            <a:grpSpLocks noChangeAspect="1"/>
          </p:cNvGrpSpPr>
          <p:nvPr/>
        </p:nvGrpSpPr>
        <p:grpSpPr>
          <a:xfrm>
            <a:off x="13501541" y="3477196"/>
            <a:ext cx="1472677" cy="1035445"/>
            <a:chOff x="1502273" y="2576434"/>
            <a:chExt cx="1035445" cy="1035445"/>
          </a:xfrm>
        </p:grpSpPr>
        <p:sp>
          <p:nvSpPr>
            <p:cNvPr id="22" name="Oval 2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3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916878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3 MEDEDELINGEN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92843" y="4756914"/>
            <a:ext cx="4374664" cy="39257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6472000" y="4756907"/>
            <a:ext cx="4374664" cy="39257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12050547" y="4764930"/>
            <a:ext cx="4374664" cy="39177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2136637" y="3477197"/>
            <a:ext cx="1472677" cy="1035445"/>
            <a:chOff x="1502273" y="2576434"/>
            <a:chExt cx="1035445" cy="1035445"/>
          </a:xfrm>
        </p:grpSpPr>
        <p:sp>
          <p:nvSpPr>
            <p:cNvPr id="4" name="Oval 3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440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" y="843466"/>
            <a:ext cx="17340262" cy="9733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650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7922993" y="3477196"/>
            <a:ext cx="1472677" cy="1035445"/>
            <a:chOff x="1502273" y="2576434"/>
            <a:chExt cx="1035445" cy="1035445"/>
          </a:xfrm>
        </p:grpSpPr>
        <p:sp>
          <p:nvSpPr>
            <p:cNvPr id="16" name="Oval 15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21" name="Group 20"/>
          <p:cNvGrpSpPr>
            <a:grpSpLocks noChangeAspect="1"/>
          </p:cNvGrpSpPr>
          <p:nvPr/>
        </p:nvGrpSpPr>
        <p:grpSpPr>
          <a:xfrm>
            <a:off x="13501541" y="3477196"/>
            <a:ext cx="1472677" cy="1035445"/>
            <a:chOff x="1502273" y="2576434"/>
            <a:chExt cx="1035445" cy="1035445"/>
          </a:xfrm>
        </p:grpSpPr>
        <p:sp>
          <p:nvSpPr>
            <p:cNvPr id="22" name="Oval 2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3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732074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3 MEDEDELINGEN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92843" y="4756914"/>
            <a:ext cx="4374664" cy="39257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6472000" y="4756907"/>
            <a:ext cx="4374664" cy="39257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12050547" y="4764930"/>
            <a:ext cx="4374664" cy="39177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2136637" y="3477197"/>
            <a:ext cx="1472677" cy="1035445"/>
            <a:chOff x="1502273" y="2576434"/>
            <a:chExt cx="1035445" cy="1035445"/>
          </a:xfrm>
        </p:grpSpPr>
        <p:sp>
          <p:nvSpPr>
            <p:cNvPr id="4" name="Oval 3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440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" y="843466"/>
            <a:ext cx="17340262" cy="9733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650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7922993" y="3477196"/>
            <a:ext cx="1472677" cy="1035445"/>
            <a:chOff x="1502273" y="2576434"/>
            <a:chExt cx="1035445" cy="1035445"/>
          </a:xfrm>
        </p:grpSpPr>
        <p:sp>
          <p:nvSpPr>
            <p:cNvPr id="16" name="Oval 15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21" name="Group 20"/>
          <p:cNvGrpSpPr>
            <a:grpSpLocks noChangeAspect="1"/>
          </p:cNvGrpSpPr>
          <p:nvPr/>
        </p:nvGrpSpPr>
        <p:grpSpPr>
          <a:xfrm>
            <a:off x="13501541" y="3477196"/>
            <a:ext cx="1472677" cy="1035445"/>
            <a:chOff x="1502273" y="2576434"/>
            <a:chExt cx="1035445" cy="1035445"/>
          </a:xfrm>
        </p:grpSpPr>
        <p:sp>
          <p:nvSpPr>
            <p:cNvPr id="22" name="Oval 2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3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156837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3 MEDEDELINGE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92843" y="4756914"/>
            <a:ext cx="4374664" cy="39257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6472000" y="4756907"/>
            <a:ext cx="4374664" cy="39257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12050547" y="4764930"/>
            <a:ext cx="4374664" cy="39177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2136637" y="3477197"/>
            <a:ext cx="1472677" cy="1035445"/>
            <a:chOff x="1502273" y="2576434"/>
            <a:chExt cx="1035445" cy="1035445"/>
          </a:xfrm>
        </p:grpSpPr>
        <p:sp>
          <p:nvSpPr>
            <p:cNvPr id="4" name="Oval 3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440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" y="843466"/>
            <a:ext cx="17340262" cy="9733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650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7922993" y="3477196"/>
            <a:ext cx="1472677" cy="1035445"/>
            <a:chOff x="1502273" y="2576434"/>
            <a:chExt cx="1035445" cy="1035445"/>
          </a:xfrm>
        </p:grpSpPr>
        <p:sp>
          <p:nvSpPr>
            <p:cNvPr id="16" name="Oval 15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21" name="Group 20"/>
          <p:cNvGrpSpPr>
            <a:grpSpLocks noChangeAspect="1"/>
          </p:cNvGrpSpPr>
          <p:nvPr/>
        </p:nvGrpSpPr>
        <p:grpSpPr>
          <a:xfrm>
            <a:off x="13501541" y="3477196"/>
            <a:ext cx="1472677" cy="1035445"/>
            <a:chOff x="1502273" y="2576434"/>
            <a:chExt cx="1035445" cy="1035445"/>
          </a:xfrm>
        </p:grpSpPr>
        <p:sp>
          <p:nvSpPr>
            <p:cNvPr id="22" name="Oval 2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3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702747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5_3 MEDEDELINGE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92843" y="4756914"/>
            <a:ext cx="4374664" cy="39257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6472000" y="4756907"/>
            <a:ext cx="4374664" cy="39257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12050547" y="4764930"/>
            <a:ext cx="4374664" cy="39177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2136637" y="3477197"/>
            <a:ext cx="1472677" cy="1035445"/>
            <a:chOff x="1502273" y="2576434"/>
            <a:chExt cx="1035445" cy="1035445"/>
          </a:xfrm>
        </p:grpSpPr>
        <p:sp>
          <p:nvSpPr>
            <p:cNvPr id="4" name="Oval 3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440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" y="843466"/>
            <a:ext cx="17340262" cy="9733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650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7922993" y="3477196"/>
            <a:ext cx="1472677" cy="1035445"/>
            <a:chOff x="1502273" y="2576434"/>
            <a:chExt cx="1035445" cy="1035445"/>
          </a:xfrm>
        </p:grpSpPr>
        <p:sp>
          <p:nvSpPr>
            <p:cNvPr id="16" name="Oval 15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21" name="Group 20"/>
          <p:cNvGrpSpPr>
            <a:grpSpLocks noChangeAspect="1"/>
          </p:cNvGrpSpPr>
          <p:nvPr/>
        </p:nvGrpSpPr>
        <p:grpSpPr>
          <a:xfrm>
            <a:off x="13501541" y="3477196"/>
            <a:ext cx="1472677" cy="1035445"/>
            <a:chOff x="1502273" y="2576434"/>
            <a:chExt cx="1035445" cy="1035445"/>
          </a:xfrm>
        </p:grpSpPr>
        <p:sp>
          <p:nvSpPr>
            <p:cNvPr id="22" name="Oval 2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3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563845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6_3 MEDEDELINGEN">
    <p:bg>
      <p:bgPr>
        <a:solidFill>
          <a:srgbClr val="00A9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92843" y="4756914"/>
            <a:ext cx="4374664" cy="39257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6472000" y="4756907"/>
            <a:ext cx="4374664" cy="39257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12050547" y="4764930"/>
            <a:ext cx="4374664" cy="39177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2136637" y="3477197"/>
            <a:ext cx="1472677" cy="1035445"/>
            <a:chOff x="1502273" y="2576434"/>
            <a:chExt cx="1035445" cy="1035445"/>
          </a:xfrm>
        </p:grpSpPr>
        <p:sp>
          <p:nvSpPr>
            <p:cNvPr id="4" name="Oval 3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440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" y="843466"/>
            <a:ext cx="17340262" cy="9733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650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7922993" y="3477196"/>
            <a:ext cx="1472677" cy="1035445"/>
            <a:chOff x="1502273" y="2576434"/>
            <a:chExt cx="1035445" cy="1035445"/>
          </a:xfrm>
        </p:grpSpPr>
        <p:sp>
          <p:nvSpPr>
            <p:cNvPr id="16" name="Oval 15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21" name="Group 20"/>
          <p:cNvGrpSpPr>
            <a:grpSpLocks noChangeAspect="1"/>
          </p:cNvGrpSpPr>
          <p:nvPr/>
        </p:nvGrpSpPr>
        <p:grpSpPr>
          <a:xfrm>
            <a:off x="13501541" y="3477196"/>
            <a:ext cx="1472677" cy="1035445"/>
            <a:chOff x="1502273" y="2576434"/>
            <a:chExt cx="1035445" cy="1035445"/>
          </a:xfrm>
        </p:grpSpPr>
        <p:sp>
          <p:nvSpPr>
            <p:cNvPr id="22" name="Oval 2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3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223004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2 MEDEDELINGEN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" y="843466"/>
            <a:ext cx="17340262" cy="9733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650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92844" y="4756914"/>
            <a:ext cx="7029540" cy="39257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9395062" y="4764930"/>
            <a:ext cx="7030151" cy="39177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3671276" y="3490639"/>
            <a:ext cx="1472677" cy="1035445"/>
            <a:chOff x="1502273" y="2576434"/>
            <a:chExt cx="1035445" cy="1035445"/>
          </a:xfrm>
        </p:grpSpPr>
        <p:sp>
          <p:nvSpPr>
            <p:cNvPr id="12" name="Oval 1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440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14" name="Group 13"/>
          <p:cNvGrpSpPr>
            <a:grpSpLocks noChangeAspect="1"/>
          </p:cNvGrpSpPr>
          <p:nvPr/>
        </p:nvGrpSpPr>
        <p:grpSpPr>
          <a:xfrm>
            <a:off x="12173797" y="3490640"/>
            <a:ext cx="1472677" cy="1035445"/>
            <a:chOff x="1502273" y="2576434"/>
            <a:chExt cx="1035445" cy="1035445"/>
          </a:xfrm>
        </p:grpSpPr>
        <p:sp>
          <p:nvSpPr>
            <p:cNvPr id="15" name="Oval 14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026970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 MEDEDELINGEN">
    <p:bg>
      <p:bgPr>
        <a:solidFill>
          <a:srgbClr val="E734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" y="843466"/>
            <a:ext cx="17340262" cy="9733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650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92844" y="4756914"/>
            <a:ext cx="7029540" cy="39257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9395062" y="4764930"/>
            <a:ext cx="7030151" cy="39177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3671276" y="3490639"/>
            <a:ext cx="1472677" cy="1035445"/>
            <a:chOff x="1502273" y="2576434"/>
            <a:chExt cx="1035445" cy="1035445"/>
          </a:xfrm>
        </p:grpSpPr>
        <p:sp>
          <p:nvSpPr>
            <p:cNvPr id="12" name="Oval 1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440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14" name="Group 13"/>
          <p:cNvGrpSpPr>
            <a:grpSpLocks noChangeAspect="1"/>
          </p:cNvGrpSpPr>
          <p:nvPr/>
        </p:nvGrpSpPr>
        <p:grpSpPr>
          <a:xfrm>
            <a:off x="12173797" y="3490640"/>
            <a:ext cx="1472677" cy="1035445"/>
            <a:chOff x="1502273" y="2576434"/>
            <a:chExt cx="1035445" cy="1035445"/>
          </a:xfrm>
        </p:grpSpPr>
        <p:sp>
          <p:nvSpPr>
            <p:cNvPr id="15" name="Oval 14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305596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2 MEDEDELINGEN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" y="843466"/>
            <a:ext cx="17340262" cy="9733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650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92844" y="4756914"/>
            <a:ext cx="7029540" cy="39257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9395062" y="4764930"/>
            <a:ext cx="7030151" cy="39177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3671276" y="3490639"/>
            <a:ext cx="1472677" cy="1035445"/>
            <a:chOff x="1502273" y="2576434"/>
            <a:chExt cx="1035445" cy="1035445"/>
          </a:xfrm>
        </p:grpSpPr>
        <p:sp>
          <p:nvSpPr>
            <p:cNvPr id="12" name="Oval 1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440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14" name="Group 13"/>
          <p:cNvGrpSpPr>
            <a:grpSpLocks noChangeAspect="1"/>
          </p:cNvGrpSpPr>
          <p:nvPr/>
        </p:nvGrpSpPr>
        <p:grpSpPr>
          <a:xfrm>
            <a:off x="12173797" y="3490640"/>
            <a:ext cx="1472677" cy="1035445"/>
            <a:chOff x="1502273" y="2576434"/>
            <a:chExt cx="1035445" cy="1035445"/>
          </a:xfrm>
        </p:grpSpPr>
        <p:sp>
          <p:nvSpPr>
            <p:cNvPr id="15" name="Oval 14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608654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GENDA BLOKK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77770" y="843460"/>
            <a:ext cx="14955977" cy="145056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defRPr sz="6500" baseline="0"/>
            </a:lvl1pPr>
          </a:lstStyle>
          <a:p>
            <a:r>
              <a:rPr lang="en-US" dirty="0" err="1" smtClean="0"/>
              <a:t>Luxe</a:t>
            </a:r>
            <a:r>
              <a:rPr lang="en-US" dirty="0" smtClean="0"/>
              <a:t> agenda - </a:t>
            </a:r>
            <a:r>
              <a:rPr lang="en-US" dirty="0" err="1" smtClean="0"/>
              <a:t>Titel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05346" y="2842739"/>
            <a:ext cx="5293345" cy="182528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00" b="1" cap="all" baseline="0">
                <a:solidFill>
                  <a:schemeClr val="tx1"/>
                </a:solidFill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 smtClean="0"/>
              <a:t>Agendapunt</a:t>
            </a:r>
            <a:r>
              <a:rPr lang="en-US" dirty="0" smtClean="0"/>
              <a:t> 1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6012659" y="2842739"/>
            <a:ext cx="5293345" cy="182528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00" b="1" cap="all" baseline="0">
                <a:solidFill>
                  <a:schemeClr val="tx1"/>
                </a:solidFill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 smtClean="0"/>
              <a:t>Agendapunt</a:t>
            </a:r>
            <a:r>
              <a:rPr lang="en-US" dirty="0" smtClean="0"/>
              <a:t> 2</a:t>
            </a:r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11819368" y="2850759"/>
            <a:ext cx="5293345" cy="182528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00" b="1" cap="all" baseline="0">
                <a:solidFill>
                  <a:schemeClr val="tx1"/>
                </a:solidFill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 smtClean="0"/>
              <a:t>Agendapunt</a:t>
            </a:r>
            <a:r>
              <a:rPr lang="en-US" dirty="0" smtClean="0"/>
              <a:t> 3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type="body" idx="12" hasCustomPrompt="1"/>
          </p:nvPr>
        </p:nvSpPr>
        <p:spPr>
          <a:xfrm>
            <a:off x="216754" y="5224998"/>
            <a:ext cx="5293345" cy="182528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00" b="1" cap="all" baseline="0">
                <a:solidFill>
                  <a:schemeClr val="tx1"/>
                </a:solidFill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 smtClean="0"/>
              <a:t>Agendapunt</a:t>
            </a:r>
            <a:r>
              <a:rPr lang="en-US" dirty="0" smtClean="0"/>
              <a:t> 4</a:t>
            </a:r>
          </a:p>
        </p:txBody>
      </p:sp>
      <p:sp>
        <p:nvSpPr>
          <p:cNvPr id="22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6024070" y="5224998"/>
            <a:ext cx="5293345" cy="182528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00" b="1" cap="all" baseline="0">
                <a:solidFill>
                  <a:schemeClr val="tx1"/>
                </a:solidFill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 smtClean="0"/>
              <a:t>Agendapunt</a:t>
            </a:r>
            <a:r>
              <a:rPr lang="en-US" dirty="0" smtClean="0"/>
              <a:t> 5</a:t>
            </a:r>
          </a:p>
        </p:txBody>
      </p:sp>
      <p:sp>
        <p:nvSpPr>
          <p:cNvPr id="25" name="Text Placeholder 2"/>
          <p:cNvSpPr>
            <a:spLocks noGrp="1"/>
          </p:cNvSpPr>
          <p:nvPr>
            <p:ph type="body" idx="15" hasCustomPrompt="1"/>
          </p:nvPr>
        </p:nvSpPr>
        <p:spPr>
          <a:xfrm>
            <a:off x="6024070" y="7615269"/>
            <a:ext cx="5293345" cy="182528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00" b="1" cap="all" baseline="0">
                <a:solidFill>
                  <a:schemeClr val="tx1"/>
                </a:solidFill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 smtClean="0"/>
              <a:t>Agendapunt</a:t>
            </a:r>
            <a:r>
              <a:rPr lang="en-US" dirty="0" smtClean="0"/>
              <a:t> 6</a:t>
            </a:r>
          </a:p>
        </p:txBody>
      </p:sp>
      <p:sp>
        <p:nvSpPr>
          <p:cNvPr id="26" name="Text Placeholder 2"/>
          <p:cNvSpPr>
            <a:spLocks noGrp="1"/>
          </p:cNvSpPr>
          <p:nvPr>
            <p:ph type="body" idx="16" hasCustomPrompt="1"/>
          </p:nvPr>
        </p:nvSpPr>
        <p:spPr>
          <a:xfrm>
            <a:off x="11830779" y="7623292"/>
            <a:ext cx="5293345" cy="182528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00" b="1" cap="all" baseline="0">
                <a:solidFill>
                  <a:schemeClr val="tx1"/>
                </a:solidFill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 smtClean="0"/>
              <a:t>Agendapunt</a:t>
            </a:r>
            <a:r>
              <a:rPr lang="en-US" dirty="0" smtClean="0"/>
              <a:t> 7</a:t>
            </a:r>
          </a:p>
        </p:txBody>
      </p:sp>
    </p:spTree>
    <p:extLst>
      <p:ext uri="{BB962C8B-B14F-4D97-AF65-F5344CB8AC3E}">
        <p14:creationId xmlns:p14="http://schemas.microsoft.com/office/powerpoint/2010/main" val="13517763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2 MEDEDELINGEN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" y="843466"/>
            <a:ext cx="17340262" cy="9733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650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92844" y="4756914"/>
            <a:ext cx="7029540" cy="39257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9395062" y="4764930"/>
            <a:ext cx="7030151" cy="39177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3671276" y="3490639"/>
            <a:ext cx="1472677" cy="1035445"/>
            <a:chOff x="1502273" y="2576434"/>
            <a:chExt cx="1035445" cy="1035445"/>
          </a:xfrm>
        </p:grpSpPr>
        <p:sp>
          <p:nvSpPr>
            <p:cNvPr id="12" name="Oval 1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440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14" name="Group 13"/>
          <p:cNvGrpSpPr>
            <a:grpSpLocks noChangeAspect="1"/>
          </p:cNvGrpSpPr>
          <p:nvPr/>
        </p:nvGrpSpPr>
        <p:grpSpPr>
          <a:xfrm>
            <a:off x="12173797" y="3490640"/>
            <a:ext cx="1472677" cy="1035445"/>
            <a:chOff x="1502273" y="2576434"/>
            <a:chExt cx="1035445" cy="1035445"/>
          </a:xfrm>
        </p:grpSpPr>
        <p:sp>
          <p:nvSpPr>
            <p:cNvPr id="15" name="Oval 14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304049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2 MEDEDELINGE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" y="843466"/>
            <a:ext cx="17340262" cy="9733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650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92844" y="4756914"/>
            <a:ext cx="7029540" cy="39257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9395062" y="4764930"/>
            <a:ext cx="7030151" cy="39177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3671276" y="3490639"/>
            <a:ext cx="1472677" cy="1035445"/>
            <a:chOff x="1502273" y="2576434"/>
            <a:chExt cx="1035445" cy="1035445"/>
          </a:xfrm>
        </p:grpSpPr>
        <p:sp>
          <p:nvSpPr>
            <p:cNvPr id="12" name="Oval 1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440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14" name="Group 13"/>
          <p:cNvGrpSpPr>
            <a:grpSpLocks noChangeAspect="1"/>
          </p:cNvGrpSpPr>
          <p:nvPr/>
        </p:nvGrpSpPr>
        <p:grpSpPr>
          <a:xfrm>
            <a:off x="12173797" y="3490640"/>
            <a:ext cx="1472677" cy="1035445"/>
            <a:chOff x="1502273" y="2576434"/>
            <a:chExt cx="1035445" cy="1035445"/>
          </a:xfrm>
        </p:grpSpPr>
        <p:sp>
          <p:nvSpPr>
            <p:cNvPr id="15" name="Oval 14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999018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5_2 MEDEDELINGE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" y="843466"/>
            <a:ext cx="17340262" cy="9733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650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92844" y="4756914"/>
            <a:ext cx="7029540" cy="39257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9395062" y="4764930"/>
            <a:ext cx="7030151" cy="39177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3671276" y="3490639"/>
            <a:ext cx="1472677" cy="1035445"/>
            <a:chOff x="1502273" y="2576434"/>
            <a:chExt cx="1035445" cy="1035445"/>
          </a:xfrm>
        </p:grpSpPr>
        <p:sp>
          <p:nvSpPr>
            <p:cNvPr id="12" name="Oval 1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440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14" name="Group 13"/>
          <p:cNvGrpSpPr>
            <a:grpSpLocks noChangeAspect="1"/>
          </p:cNvGrpSpPr>
          <p:nvPr/>
        </p:nvGrpSpPr>
        <p:grpSpPr>
          <a:xfrm>
            <a:off x="12173797" y="3490640"/>
            <a:ext cx="1472677" cy="1035445"/>
            <a:chOff x="1502273" y="2576434"/>
            <a:chExt cx="1035445" cy="1035445"/>
          </a:xfrm>
        </p:grpSpPr>
        <p:sp>
          <p:nvSpPr>
            <p:cNvPr id="15" name="Oval 14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687168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6_2 MEDEDELINGEN">
    <p:bg>
      <p:bgPr>
        <a:solidFill>
          <a:srgbClr val="00A9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" y="843466"/>
            <a:ext cx="17340262" cy="9733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650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92844" y="4756914"/>
            <a:ext cx="7029540" cy="39257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9395062" y="4764930"/>
            <a:ext cx="7030151" cy="39177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3671276" y="3490639"/>
            <a:ext cx="1472677" cy="1035445"/>
            <a:chOff x="1502273" y="2576434"/>
            <a:chExt cx="1035445" cy="1035445"/>
          </a:xfrm>
        </p:grpSpPr>
        <p:sp>
          <p:nvSpPr>
            <p:cNvPr id="12" name="Oval 1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440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14" name="Group 13"/>
          <p:cNvGrpSpPr>
            <a:grpSpLocks noChangeAspect="1"/>
          </p:cNvGrpSpPr>
          <p:nvPr/>
        </p:nvGrpSpPr>
        <p:grpSpPr>
          <a:xfrm>
            <a:off x="12173797" y="3490640"/>
            <a:ext cx="1472677" cy="1035445"/>
            <a:chOff x="1502273" y="2576434"/>
            <a:chExt cx="1035445" cy="1035445"/>
          </a:xfrm>
        </p:grpSpPr>
        <p:sp>
          <p:nvSpPr>
            <p:cNvPr id="15" name="Oval 14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641886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CO BULLET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77771" y="843460"/>
            <a:ext cx="12883036" cy="134628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80000"/>
              </a:lnSpc>
              <a:defRPr sz="5400" baseline="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902169" y="2655980"/>
            <a:ext cx="11958638" cy="567054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935420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TANDAARD BULLET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77771" y="843460"/>
            <a:ext cx="12883036" cy="134628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80000"/>
              </a:lnSpc>
              <a:defRPr sz="5400" baseline="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917701" y="2603501"/>
            <a:ext cx="11942763" cy="57277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781131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TANDAARD ALLEEN TITEL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77771" y="843460"/>
            <a:ext cx="12883036" cy="134628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80000"/>
              </a:lnSpc>
              <a:defRPr sz="5400" baseline="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01235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TANDAARD ALLEEN TITEL ZWAR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77771" y="843460"/>
            <a:ext cx="12883036" cy="134628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80000"/>
              </a:lnSpc>
              <a:defRPr sz="5400" baseline="0">
                <a:solidFill>
                  <a:schemeClr val="bg1"/>
                </a:solidFill>
              </a:defRPr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9505951"/>
            <a:ext cx="17340263" cy="2476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800723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1739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TO QUOT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2432473" y="0"/>
            <a:ext cx="7443764" cy="9753600"/>
          </a:xfrm>
          <a:prstGeom prst="rect">
            <a:avLst/>
          </a:prstGeom>
          <a:solidFill>
            <a:srgbClr val="0069B4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8793066" cy="9753600"/>
          </a:xfrm>
          <a:prstGeom prst="rect">
            <a:avLst/>
          </a:prstGeom>
          <a:solidFill>
            <a:srgbClr val="0069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2432473" y="0"/>
            <a:ext cx="3884445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844543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FOTO QUOT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2432473" y="0"/>
            <a:ext cx="7443764" cy="9753600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8793066" cy="975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2432473" y="0"/>
            <a:ext cx="3884445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0853196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GENDA BULLETS WI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977772" y="843460"/>
            <a:ext cx="7561167" cy="134628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80000"/>
              </a:lnSpc>
              <a:defRPr sz="5400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Op de agenda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8877300" y="842965"/>
            <a:ext cx="7772400" cy="767238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 smtClean="0"/>
              <a:t>Agendapunt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2629235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FOTO QUOT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2432473" y="0"/>
            <a:ext cx="7443764" cy="975360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8793066" cy="9753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2432473" y="0"/>
            <a:ext cx="3884445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8099604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FOTO QUOT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2432473" y="0"/>
            <a:ext cx="7443764" cy="9753600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8793066" cy="975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2432473" y="0"/>
            <a:ext cx="3884445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5723333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FOTO QUOT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2432473" y="0"/>
            <a:ext cx="7443764" cy="9753600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8793066" cy="9753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2432473" y="0"/>
            <a:ext cx="3884445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4191822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5_FOTO QUOT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2432473" y="0"/>
            <a:ext cx="7443764" cy="97536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8793066" cy="975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2432473" y="0"/>
            <a:ext cx="3884445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8118433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6_FOTO QUOT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2432473" y="0"/>
            <a:ext cx="7443764" cy="9753600"/>
          </a:xfrm>
          <a:prstGeom prst="rect">
            <a:avLst/>
          </a:prstGeom>
          <a:solidFill>
            <a:srgbClr val="00A9C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8793066" cy="9753600"/>
          </a:xfrm>
          <a:prstGeom prst="rect">
            <a:avLst/>
          </a:prstGeom>
          <a:solidFill>
            <a:srgbClr val="00A9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2432473" y="0"/>
            <a:ext cx="3884445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304167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FOTO QUOT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7440447" y="0"/>
            <a:ext cx="7443764" cy="975360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" name="Rectangle 1"/>
          <p:cNvSpPr/>
          <p:nvPr/>
        </p:nvSpPr>
        <p:spPr>
          <a:xfrm>
            <a:off x="8547197" y="0"/>
            <a:ext cx="8793066" cy="9753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1071063" y="0"/>
            <a:ext cx="3884445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6101393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FOTO QUOT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7440447" y="0"/>
            <a:ext cx="7443764" cy="9753600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" name="Rectangle 1"/>
          <p:cNvSpPr/>
          <p:nvPr/>
        </p:nvSpPr>
        <p:spPr>
          <a:xfrm>
            <a:off x="8547197" y="0"/>
            <a:ext cx="8793066" cy="975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1071063" y="0"/>
            <a:ext cx="3884445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9822761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FOTO QUOT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7440447" y="0"/>
            <a:ext cx="7443764" cy="975360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" name="Rectangle 1"/>
          <p:cNvSpPr/>
          <p:nvPr/>
        </p:nvSpPr>
        <p:spPr>
          <a:xfrm>
            <a:off x="8547197" y="0"/>
            <a:ext cx="8793066" cy="9753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1071063" y="0"/>
            <a:ext cx="3884445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6717088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FOTO QUOT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7440447" y="0"/>
            <a:ext cx="7443764" cy="9753600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" name="Rectangle 1"/>
          <p:cNvSpPr/>
          <p:nvPr/>
        </p:nvSpPr>
        <p:spPr>
          <a:xfrm>
            <a:off x="8547197" y="0"/>
            <a:ext cx="8793066" cy="975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1071063" y="0"/>
            <a:ext cx="3884445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0407140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5_FOTO QUOT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7440447" y="0"/>
            <a:ext cx="7443764" cy="9753600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" name="Rectangle 1"/>
          <p:cNvSpPr/>
          <p:nvPr/>
        </p:nvSpPr>
        <p:spPr>
          <a:xfrm>
            <a:off x="8547197" y="0"/>
            <a:ext cx="8793066" cy="9753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1071063" y="0"/>
            <a:ext cx="3884445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1249480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TO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6919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TO QUOT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7440447" y="0"/>
            <a:ext cx="7443764" cy="9753600"/>
          </a:xfrm>
          <a:prstGeom prst="rect">
            <a:avLst/>
          </a:prstGeom>
          <a:solidFill>
            <a:srgbClr val="008F33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" name="Rectangle 1"/>
          <p:cNvSpPr/>
          <p:nvPr/>
        </p:nvSpPr>
        <p:spPr>
          <a:xfrm>
            <a:off x="8547197" y="0"/>
            <a:ext cx="8793066" cy="9753600"/>
          </a:xfrm>
          <a:prstGeom prst="rect">
            <a:avLst/>
          </a:prstGeom>
          <a:solidFill>
            <a:srgbClr val="008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1071063" y="0"/>
            <a:ext cx="3884445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451146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6_FOTO QUOT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7440447" y="0"/>
            <a:ext cx="7443764" cy="9753600"/>
          </a:xfrm>
          <a:prstGeom prst="rect">
            <a:avLst/>
          </a:prstGeom>
          <a:solidFill>
            <a:srgbClr val="00A9C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" name="Rectangle 1"/>
          <p:cNvSpPr/>
          <p:nvPr/>
        </p:nvSpPr>
        <p:spPr>
          <a:xfrm>
            <a:off x="8547197" y="0"/>
            <a:ext cx="8793066" cy="9753600"/>
          </a:xfrm>
          <a:prstGeom prst="rect">
            <a:avLst/>
          </a:prstGeom>
          <a:solidFill>
            <a:srgbClr val="00A9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1071063" y="0"/>
            <a:ext cx="3884445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0046642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LORS QUOTE 1"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8754246" y="0"/>
            <a:ext cx="4037434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332136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LORS QUOTE 2"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1219410" y="0"/>
            <a:ext cx="4037434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2711584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9505951"/>
            <a:ext cx="17340263" cy="247650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425824" y="1073151"/>
            <a:ext cx="10498139" cy="6596063"/>
          </a:xfrm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pPr lvl="0"/>
            <a:r>
              <a:rPr lang="nl-NL" dirty="0" smtClean="0"/>
              <a:t>Gebruik een slide als deze voor een quote of ter verduidelijking van een hoofdstuk. Deze tekst wordt horizontaal en verticaal gecentreerd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785225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3883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YOFF ZW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3051817" y="3425808"/>
            <a:ext cx="11236645" cy="112213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7300">
                <a:solidFill>
                  <a:schemeClr val="accent2"/>
                </a:solidFill>
              </a:defRPr>
            </a:lvl1pPr>
          </a:lstStyle>
          <a:p>
            <a:r>
              <a:rPr lang="en-US" dirty="0" smtClean="0"/>
              <a:t>PAY OFF</a:t>
            </a:r>
            <a:endParaRPr lang="en-US" dirty="0"/>
          </a:p>
        </p:txBody>
      </p:sp>
      <p:sp>
        <p:nvSpPr>
          <p:cNvPr id="7" name="Content Placeholder 11"/>
          <p:cNvSpPr>
            <a:spLocks noGrp="1"/>
          </p:cNvSpPr>
          <p:nvPr>
            <p:ph sz="quarter" idx="10" hasCustomPrompt="1"/>
          </p:nvPr>
        </p:nvSpPr>
        <p:spPr>
          <a:xfrm>
            <a:off x="3051817" y="4523464"/>
            <a:ext cx="11236645" cy="386255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buNone/>
              <a:defRPr sz="7300" b="1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nl-NL" dirty="0" smtClean="0"/>
              <a:t>TWEE REGELS MAXIMAAL</a:t>
            </a:r>
            <a:endParaRPr lang="nl-NL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800723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5417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YOFF WI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51817" y="3425808"/>
            <a:ext cx="11236645" cy="112213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7300"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PAY OFF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0" hasCustomPrompt="1"/>
          </p:nvPr>
        </p:nvSpPr>
        <p:spPr>
          <a:xfrm>
            <a:off x="3051817" y="4523464"/>
            <a:ext cx="11236645" cy="386255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buNone/>
              <a:defRPr sz="73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nl-NL" dirty="0" smtClean="0"/>
              <a:t>TWEE REGELS MAXIMAAL</a:t>
            </a:r>
            <a:endParaRPr lang="nl-NL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9505951"/>
            <a:ext cx="17340263" cy="24765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785225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4448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YOFF 2 FO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095258" y="6480163"/>
            <a:ext cx="6618682" cy="707886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r>
              <a:rPr lang="en-US" sz="4000" dirty="0" smtClean="0">
                <a:solidFill>
                  <a:schemeClr val="tx1"/>
                </a:solidFill>
                <a:latin typeface="+mj-lt"/>
              </a:rPr>
              <a:t>           MET</a:t>
            </a:r>
            <a:r>
              <a:rPr lang="en-US" sz="4000" baseline="0" dirty="0" smtClean="0">
                <a:solidFill>
                  <a:schemeClr val="tx1"/>
                </a:solidFill>
                <a:latin typeface="+mj-lt"/>
              </a:rPr>
              <a:t> ANDERE WOORDEN</a:t>
            </a:r>
            <a:endParaRPr lang="nl-NL" sz="4000" dirty="0" err="1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326099" y="5906128"/>
            <a:ext cx="7426651" cy="3462470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	WE DOEN </a:t>
            </a:r>
          </a:p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HET ANDERS</a:t>
            </a:r>
          </a:p>
          <a:p>
            <a:endParaRPr lang="nl-NL" sz="7300" b="1" dirty="0" err="1" smtClean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800723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0990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YOFF 2 PINK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571259" y="4079865"/>
            <a:ext cx="6618682" cy="707886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r>
              <a:rPr lang="en-US" sz="4000" dirty="0" smtClean="0">
                <a:solidFill>
                  <a:schemeClr val="tx1"/>
                </a:solidFill>
                <a:latin typeface="+mj-lt"/>
              </a:rPr>
              <a:t>           MET</a:t>
            </a:r>
            <a:r>
              <a:rPr lang="en-US" sz="4000" baseline="0" dirty="0" smtClean="0">
                <a:solidFill>
                  <a:schemeClr val="tx1"/>
                </a:solidFill>
                <a:latin typeface="+mj-lt"/>
              </a:rPr>
              <a:t> ANDERE WOORDEN</a:t>
            </a:r>
            <a:endParaRPr lang="nl-NL" sz="4000" dirty="0" err="1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802099" y="3505828"/>
            <a:ext cx="7426651" cy="3462470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	WE DOEN </a:t>
            </a:r>
          </a:p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HET ANDERS</a:t>
            </a:r>
          </a:p>
          <a:p>
            <a:endParaRPr lang="nl-NL" sz="7300" b="1" dirty="0" err="1" smtClean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800723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7382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PAYOFF 2 PINK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571259" y="4079865"/>
            <a:ext cx="6618682" cy="707886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r>
              <a:rPr lang="en-US" sz="4000" dirty="0" smtClean="0">
                <a:solidFill>
                  <a:schemeClr val="tx1"/>
                </a:solidFill>
                <a:latin typeface="+mj-lt"/>
              </a:rPr>
              <a:t>           MET</a:t>
            </a:r>
            <a:r>
              <a:rPr lang="en-US" sz="4000" baseline="0" dirty="0" smtClean="0">
                <a:solidFill>
                  <a:schemeClr val="tx1"/>
                </a:solidFill>
                <a:latin typeface="+mj-lt"/>
              </a:rPr>
              <a:t> ANDERE WOORDEN</a:t>
            </a:r>
            <a:endParaRPr lang="nl-NL" sz="4000" dirty="0" err="1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802099" y="3505828"/>
            <a:ext cx="7426651" cy="3462470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	WE DOEN </a:t>
            </a:r>
          </a:p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HET ANDERS</a:t>
            </a:r>
          </a:p>
          <a:p>
            <a:endParaRPr lang="nl-NL" sz="7300" b="1" dirty="0" err="1" smtClean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800723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3286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TO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027269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PAYOFF 2 PINK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571259" y="4079865"/>
            <a:ext cx="6618682" cy="707886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r>
              <a:rPr lang="en-US" sz="4000" dirty="0" smtClean="0">
                <a:solidFill>
                  <a:schemeClr val="tx1"/>
                </a:solidFill>
                <a:latin typeface="+mj-lt"/>
              </a:rPr>
              <a:t>           MET</a:t>
            </a:r>
            <a:r>
              <a:rPr lang="en-US" sz="4000" baseline="0" dirty="0" smtClean="0">
                <a:solidFill>
                  <a:schemeClr val="tx1"/>
                </a:solidFill>
                <a:latin typeface="+mj-lt"/>
              </a:rPr>
              <a:t> ANDERE WOORDEN</a:t>
            </a:r>
            <a:endParaRPr lang="nl-NL" sz="4000" dirty="0" err="1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802099" y="3505828"/>
            <a:ext cx="7426651" cy="3462470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	WE DOEN </a:t>
            </a:r>
          </a:p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HET ANDERS</a:t>
            </a:r>
          </a:p>
          <a:p>
            <a:endParaRPr lang="nl-NL" sz="7300" b="1" dirty="0" err="1" smtClean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800723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199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PAYOFF 2 PINK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571259" y="4079865"/>
            <a:ext cx="6618682" cy="707886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r>
              <a:rPr lang="en-US" sz="4000" dirty="0" smtClean="0">
                <a:solidFill>
                  <a:schemeClr val="tx1"/>
                </a:solidFill>
                <a:latin typeface="+mj-lt"/>
              </a:rPr>
              <a:t>           MET</a:t>
            </a:r>
            <a:r>
              <a:rPr lang="en-US" sz="4000" baseline="0" dirty="0" smtClean="0">
                <a:solidFill>
                  <a:schemeClr val="tx1"/>
                </a:solidFill>
                <a:latin typeface="+mj-lt"/>
              </a:rPr>
              <a:t> ANDERE WOORDEN</a:t>
            </a:r>
            <a:endParaRPr lang="nl-NL" sz="4000" dirty="0" err="1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802099" y="3505828"/>
            <a:ext cx="7426651" cy="3462470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	WE DOEN </a:t>
            </a:r>
          </a:p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HET ANDERS</a:t>
            </a:r>
          </a:p>
          <a:p>
            <a:endParaRPr lang="nl-NL" sz="7300" b="1" dirty="0" err="1" smtClean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800723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0019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PAYOFF 2 PIN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571259" y="4079865"/>
            <a:ext cx="6618682" cy="707886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r>
              <a:rPr lang="en-US" sz="4000" dirty="0" smtClean="0">
                <a:solidFill>
                  <a:schemeClr val="tx1"/>
                </a:solidFill>
                <a:latin typeface="+mj-lt"/>
              </a:rPr>
              <a:t>           MET</a:t>
            </a:r>
            <a:r>
              <a:rPr lang="en-US" sz="4000" baseline="0" dirty="0" smtClean="0">
                <a:solidFill>
                  <a:schemeClr val="tx1"/>
                </a:solidFill>
                <a:latin typeface="+mj-lt"/>
              </a:rPr>
              <a:t> ANDERE WOORDEN</a:t>
            </a:r>
            <a:endParaRPr lang="nl-NL" sz="4000" dirty="0" err="1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802099" y="3505828"/>
            <a:ext cx="7426651" cy="3462470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	WE DOEN </a:t>
            </a:r>
          </a:p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HET ANDERS</a:t>
            </a:r>
          </a:p>
          <a:p>
            <a:endParaRPr lang="nl-NL" sz="7300" b="1" dirty="0" err="1" smtClean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800723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2570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YOFF 2 GREE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571259" y="4079865"/>
            <a:ext cx="6618682" cy="707886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r>
              <a:rPr lang="en-US" sz="4000" dirty="0" smtClean="0">
                <a:solidFill>
                  <a:schemeClr val="tx1"/>
                </a:solidFill>
                <a:latin typeface="+mj-lt"/>
              </a:rPr>
              <a:t>           MET</a:t>
            </a:r>
            <a:r>
              <a:rPr lang="en-US" sz="4000" baseline="0" dirty="0" smtClean="0">
                <a:solidFill>
                  <a:schemeClr val="tx1"/>
                </a:solidFill>
                <a:latin typeface="+mj-lt"/>
              </a:rPr>
              <a:t> ANDERE WOORDEN</a:t>
            </a:r>
            <a:endParaRPr lang="nl-NL" sz="4000" dirty="0" err="1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802099" y="3505828"/>
            <a:ext cx="7426651" cy="3462470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	WE DOEN </a:t>
            </a:r>
          </a:p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HET ANDERS</a:t>
            </a:r>
          </a:p>
          <a:p>
            <a:endParaRPr lang="nl-NL" sz="7300" b="1" dirty="0" err="1" smtClean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800723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556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PAYOFF 2 GREEN">
    <p:bg>
      <p:bgPr>
        <a:solidFill>
          <a:srgbClr val="00A9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571259" y="4079865"/>
            <a:ext cx="6618682" cy="707886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r>
              <a:rPr lang="en-US" sz="4000" dirty="0" smtClean="0">
                <a:solidFill>
                  <a:schemeClr val="tx1"/>
                </a:solidFill>
                <a:latin typeface="+mj-lt"/>
              </a:rPr>
              <a:t>           MET</a:t>
            </a:r>
            <a:r>
              <a:rPr lang="en-US" sz="4000" baseline="0" dirty="0" smtClean="0">
                <a:solidFill>
                  <a:schemeClr val="tx1"/>
                </a:solidFill>
                <a:latin typeface="+mj-lt"/>
              </a:rPr>
              <a:t> ANDERE WOORDEN</a:t>
            </a:r>
            <a:endParaRPr lang="nl-NL" sz="4000" dirty="0" err="1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802099" y="3505828"/>
            <a:ext cx="7426651" cy="3462470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	WE DOEN </a:t>
            </a:r>
          </a:p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HET ANDERS</a:t>
            </a:r>
          </a:p>
          <a:p>
            <a:endParaRPr lang="nl-NL" sz="7300" b="1" dirty="0" err="1" smtClean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800723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2545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YOFF 2 ZWAR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571259" y="4079865"/>
            <a:ext cx="6618682" cy="707886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r>
              <a:rPr lang="en-US" sz="4000" dirty="0" smtClean="0">
                <a:solidFill>
                  <a:schemeClr val="tx1"/>
                </a:solidFill>
                <a:latin typeface="+mj-lt"/>
              </a:rPr>
              <a:t>           MET</a:t>
            </a:r>
            <a:r>
              <a:rPr lang="en-US" sz="4000" baseline="0" dirty="0" smtClean="0">
                <a:solidFill>
                  <a:schemeClr val="tx1"/>
                </a:solidFill>
                <a:latin typeface="+mj-lt"/>
              </a:rPr>
              <a:t> ANDERE WOORDEN</a:t>
            </a:r>
            <a:endParaRPr lang="nl-NL" sz="4000" dirty="0" err="1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802099" y="3505828"/>
            <a:ext cx="7426651" cy="3462470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	WE DOEN </a:t>
            </a:r>
          </a:p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HET ANDERS</a:t>
            </a:r>
          </a:p>
          <a:p>
            <a:endParaRPr lang="nl-NL" sz="7300" b="1" dirty="0" err="1" smtClean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800723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0206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ND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9516" y="4294428"/>
            <a:ext cx="3835882" cy="1208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4547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CO AMI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9505951"/>
            <a:ext cx="17340263" cy="2476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785225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1665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5361212" y="473111"/>
            <a:ext cx="1755004" cy="716880"/>
          </a:xfrm>
          <a:prstGeom prst="rect">
            <a:avLst/>
          </a:prstGeom>
        </p:spPr>
        <p:txBody>
          <a:bodyPr lIns="154817" tIns="77409" rIns="154817" bIns="77409"/>
          <a:lstStyle/>
          <a:p>
            <a:fld id="{8C6C32FA-E44F-1241-B9B5-7B8834E103E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599359" y="780345"/>
            <a:ext cx="9127380" cy="1408000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>
              <a:lnSpc>
                <a:spcPts val="4741"/>
              </a:lnSpc>
              <a:defRPr b="0" i="0">
                <a:latin typeface="Arial"/>
                <a:cs typeface="Arial"/>
              </a:defRPr>
            </a:lvl1pPr>
          </a:lstStyle>
          <a:p>
            <a:r>
              <a:rPr lang="nl-NL" smtClean="0"/>
              <a:t>Titel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 hasCustomPrompt="1"/>
          </p:nvPr>
        </p:nvSpPr>
        <p:spPr>
          <a:xfrm>
            <a:off x="867013" y="2521338"/>
            <a:ext cx="15572102" cy="6861562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 marL="456925" indent="-456925">
              <a:lnSpc>
                <a:spcPts val="3725"/>
              </a:lnSpc>
              <a:spcAft>
                <a:spcPts val="0"/>
              </a:spcAft>
              <a:defRPr sz="3200" b="0" i="0">
                <a:latin typeface="Arial" pitchFamily="34" charset="0"/>
                <a:cs typeface="Arial"/>
              </a:defRPr>
            </a:lvl1pPr>
            <a:lvl2pPr marL="916539" indent="-459614" algn="l">
              <a:buSzPct val="100000"/>
              <a:buFont typeface="Arial" pitchFamily="34" charset="0"/>
              <a:buChar char="–"/>
              <a:tabLst>
                <a:tab pos="1669122" algn="l"/>
              </a:tabLst>
              <a:defRPr sz="2700" i="0" baseline="0">
                <a:latin typeface="Arial" pitchFamily="34" charset="0"/>
                <a:cs typeface="Arial" pitchFamily="34" charset="0"/>
              </a:defRPr>
            </a:lvl2pPr>
            <a:lvl3pPr marL="1292831" indent="-357478">
              <a:buFont typeface="Arial" pitchFamily="34" charset="0"/>
              <a:buChar char="•"/>
              <a:defRPr sz="2000" baseline="0">
                <a:latin typeface="Arial" pitchFamily="34" charset="0"/>
              </a:defRPr>
            </a:lvl3pPr>
            <a:lvl4pPr marL="1696000" indent="-378980">
              <a:buFont typeface="Arial" pitchFamily="34" charset="0"/>
              <a:buChar char="–"/>
              <a:defRPr sz="2000" baseline="0">
                <a:latin typeface="Arial" pitchFamily="34" charset="0"/>
              </a:defRPr>
            </a:lvl4pPr>
            <a:lvl5pPr marL="1118123" indent="-365540">
              <a:buFont typeface="Arial" pitchFamily="34" charset="0"/>
              <a:buChar char="•"/>
              <a:defRPr/>
            </a:lvl5pPr>
          </a:lstStyle>
          <a:p>
            <a:r>
              <a:rPr lang="nl-NL" smtClean="0"/>
              <a:t>Xxxx</a:t>
            </a:r>
          </a:p>
          <a:p>
            <a:pPr lvl="1"/>
            <a:r>
              <a:rPr lang="nl-NL" sz="2400" smtClean="0"/>
              <a:t>Xxxx</a:t>
            </a:r>
          </a:p>
          <a:p>
            <a:pPr lvl="2"/>
            <a:r>
              <a:rPr lang="nl-NL" sz="2400" smtClean="0"/>
              <a:t>Xxx</a:t>
            </a:r>
          </a:p>
          <a:p>
            <a:pPr lvl="3"/>
            <a:r>
              <a:rPr lang="nl-NL" sz="2400" smtClean="0"/>
              <a:t>Xxxxx</a:t>
            </a:r>
          </a:p>
        </p:txBody>
      </p:sp>
    </p:spTree>
    <p:extLst>
      <p:ext uri="{BB962C8B-B14F-4D97-AF65-F5344CB8AC3E}">
        <p14:creationId xmlns:p14="http://schemas.microsoft.com/office/powerpoint/2010/main" val="26012936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67013" y="9040143"/>
            <a:ext cx="4046061" cy="519289"/>
          </a:xfrm>
          <a:prstGeom prst="rect">
            <a:avLst/>
          </a:prstGeom>
        </p:spPr>
        <p:txBody>
          <a:bodyPr lIns="154817" tIns="77409" rIns="154817" bIns="77409"/>
          <a:lstStyle/>
          <a:p>
            <a:fld id="{8A80D3F4-BE92-40ED-BB36-22F03F9BF743}" type="datetimeFigureOut">
              <a:rPr lang="en-US" smtClean="0"/>
              <a:t>3/29/2017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5924590" y="9040143"/>
            <a:ext cx="5491083" cy="519289"/>
          </a:xfrm>
          <a:prstGeom prst="rect">
            <a:avLst/>
          </a:prstGeom>
        </p:spPr>
        <p:txBody>
          <a:bodyPr lIns="154817" tIns="77409" rIns="154817" bIns="77409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2427189" y="9040143"/>
            <a:ext cx="4046061" cy="519289"/>
          </a:xfrm>
          <a:prstGeom prst="rect">
            <a:avLst/>
          </a:prstGeom>
        </p:spPr>
        <p:txBody>
          <a:bodyPr lIns="154817" tIns="77409" rIns="154817" bIns="77409"/>
          <a:lstStyle/>
          <a:p>
            <a:fld id="{2011593E-1E57-4F1C-B99A-6F0ED68FB1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5674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TO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621729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67013" y="9040143"/>
            <a:ext cx="4046061" cy="519289"/>
          </a:xfrm>
          <a:prstGeom prst="rect">
            <a:avLst/>
          </a:prstGeom>
        </p:spPr>
        <p:txBody>
          <a:bodyPr lIns="154817" tIns="77409" rIns="154817" bIns="77409"/>
          <a:lstStyle/>
          <a:p>
            <a:fld id="{8A80D3F4-BE92-40ED-BB36-22F03F9BF743}" type="datetimeFigureOut">
              <a:rPr lang="en-US" smtClean="0"/>
              <a:t>3/29/2017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924590" y="9040143"/>
            <a:ext cx="5491083" cy="519289"/>
          </a:xfrm>
          <a:prstGeom prst="rect">
            <a:avLst/>
          </a:prstGeom>
        </p:spPr>
        <p:txBody>
          <a:bodyPr lIns="154817" tIns="77409" rIns="154817" bIns="77409"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2427189" y="9040143"/>
            <a:ext cx="4046061" cy="519289"/>
          </a:xfrm>
          <a:prstGeom prst="rect">
            <a:avLst/>
          </a:prstGeom>
        </p:spPr>
        <p:txBody>
          <a:bodyPr lIns="154817" tIns="77409" rIns="154817" bIns="77409"/>
          <a:lstStyle/>
          <a:p>
            <a:fld id="{2011593E-1E57-4F1C-B99A-6F0ED68FB1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235349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00520" y="3029939"/>
            <a:ext cx="14739224" cy="209070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01040" y="5527040"/>
            <a:ext cx="12138184" cy="2492587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7740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5481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3222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0963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8704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6445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4185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61926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67013" y="9040143"/>
            <a:ext cx="4046061" cy="519289"/>
          </a:xfrm>
          <a:prstGeom prst="rect">
            <a:avLst/>
          </a:prstGeom>
        </p:spPr>
        <p:txBody>
          <a:bodyPr lIns="154817" tIns="77409" rIns="154817" bIns="77409"/>
          <a:lstStyle/>
          <a:p>
            <a:fld id="{8A80D3F4-BE92-40ED-BB36-22F03F9BF743}" type="datetimeFigureOut">
              <a:rPr lang="en-US" smtClean="0"/>
              <a:t>3/29/2017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924590" y="9040143"/>
            <a:ext cx="5491083" cy="519289"/>
          </a:xfrm>
          <a:prstGeom prst="rect">
            <a:avLst/>
          </a:prstGeom>
        </p:spPr>
        <p:txBody>
          <a:bodyPr lIns="154817" tIns="77409" rIns="154817" bIns="77409"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2427189" y="9040143"/>
            <a:ext cx="4046061" cy="519289"/>
          </a:xfrm>
          <a:prstGeom prst="rect">
            <a:avLst/>
          </a:prstGeom>
        </p:spPr>
        <p:txBody>
          <a:bodyPr lIns="154817" tIns="77409" rIns="154817" bIns="77409"/>
          <a:lstStyle/>
          <a:p>
            <a:fld id="{2011593E-1E57-4F1C-B99A-6F0ED68FB1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3654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TO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84482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TO5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25688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TO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014452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92214" y="519113"/>
            <a:ext cx="14955837" cy="1885951"/>
          </a:xfrm>
          <a:prstGeom prst="rect">
            <a:avLst/>
          </a:prstGeom>
        </p:spPr>
        <p:txBody>
          <a:bodyPr vert="horz" lIns="91422" tIns="45712" rIns="91422" bIns="45712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92214" y="2597151"/>
            <a:ext cx="14955837" cy="6188075"/>
          </a:xfrm>
          <a:prstGeom prst="rect">
            <a:avLst/>
          </a:prstGeom>
        </p:spPr>
        <p:txBody>
          <a:bodyPr vert="horz" lIns="91422" tIns="45712" rIns="91422" bIns="45712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6012254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764" r:id="rId2"/>
    <p:sldLayoutId id="2147483727" r:id="rId3"/>
    <p:sldLayoutId id="2147483765" r:id="rId4"/>
    <p:sldLayoutId id="2147483766" r:id="rId5"/>
    <p:sldLayoutId id="2147483767" r:id="rId6"/>
    <p:sldLayoutId id="2147483768" r:id="rId7"/>
    <p:sldLayoutId id="2147483769" r:id="rId8"/>
    <p:sldLayoutId id="2147483770" r:id="rId9"/>
    <p:sldLayoutId id="2147483771" r:id="rId10"/>
    <p:sldLayoutId id="2147483772" r:id="rId11"/>
    <p:sldLayoutId id="2147483773" r:id="rId12"/>
    <p:sldLayoutId id="2147483774" r:id="rId13"/>
    <p:sldLayoutId id="2147483775" r:id="rId14"/>
    <p:sldLayoutId id="2147483776" r:id="rId15"/>
    <p:sldLayoutId id="2147483777" r:id="rId16"/>
    <p:sldLayoutId id="2147483778" r:id="rId17"/>
    <p:sldLayoutId id="2147483779" r:id="rId18"/>
    <p:sldLayoutId id="2147483780" r:id="rId19"/>
    <p:sldLayoutId id="2147483781" r:id="rId20"/>
    <p:sldLayoutId id="2147483782" r:id="rId21"/>
    <p:sldLayoutId id="2147483783" r:id="rId22"/>
    <p:sldLayoutId id="2147483784" r:id="rId23"/>
    <p:sldLayoutId id="2147483763" r:id="rId24"/>
    <p:sldLayoutId id="2147483708" r:id="rId25"/>
    <p:sldLayoutId id="2147483729" r:id="rId26"/>
    <p:sldLayoutId id="2147483730" r:id="rId27"/>
    <p:sldLayoutId id="2147483785" r:id="rId28"/>
    <p:sldLayoutId id="2147483786" r:id="rId29"/>
    <p:sldLayoutId id="2147483787" r:id="rId30"/>
    <p:sldLayoutId id="2147483788" r:id="rId31"/>
    <p:sldLayoutId id="2147483789" r:id="rId32"/>
    <p:sldLayoutId id="2147483790" r:id="rId33"/>
    <p:sldLayoutId id="2147483791" r:id="rId34"/>
    <p:sldLayoutId id="2147483792" r:id="rId35"/>
    <p:sldLayoutId id="2147483793" r:id="rId36"/>
    <p:sldLayoutId id="2147483794" r:id="rId37"/>
    <p:sldLayoutId id="2147483795" r:id="rId38"/>
    <p:sldLayoutId id="2147483796" r:id="rId39"/>
    <p:sldLayoutId id="2147483797" r:id="rId40"/>
    <p:sldLayoutId id="2147483798" r:id="rId41"/>
    <p:sldLayoutId id="2147483799" r:id="rId42"/>
    <p:sldLayoutId id="2147483800" r:id="rId43"/>
    <p:sldLayoutId id="2147483713" r:id="rId44"/>
    <p:sldLayoutId id="2147483715" r:id="rId45"/>
    <p:sldLayoutId id="2147483728" r:id="rId46"/>
    <p:sldLayoutId id="2147483716" r:id="rId47"/>
    <p:sldLayoutId id="2147483717" r:id="rId48"/>
    <p:sldLayoutId id="2147483759" r:id="rId49"/>
    <p:sldLayoutId id="2147483760" r:id="rId50"/>
    <p:sldLayoutId id="2147483761" r:id="rId51"/>
    <p:sldLayoutId id="2147483758" r:id="rId52"/>
    <p:sldLayoutId id="2147483733" r:id="rId53"/>
    <p:sldLayoutId id="2147483762" r:id="rId54"/>
    <p:sldLayoutId id="2147483731" r:id="rId55"/>
    <p:sldLayoutId id="2147483718" r:id="rId56"/>
    <p:sldLayoutId id="2147483719" r:id="rId57"/>
    <p:sldLayoutId id="2147483885" r:id="rId58"/>
    <p:sldLayoutId id="2147483886" r:id="rId59"/>
    <p:sldLayoutId id="2147483887" r:id="rId60"/>
    <p:sldLayoutId id="2147483888" r:id="rId61"/>
  </p:sldLayoutIdLst>
  <p:timing>
    <p:tnLst>
      <p:par>
        <p:cTn id="1" dur="indefinite" restart="never" nodeType="tmRoot"/>
      </p:par>
    </p:tnLst>
  </p:timing>
  <p:txStyles>
    <p:titleStyle>
      <a:lvl1pPr algn="l" defTabSz="1218978" rtl="0" eaLnBrk="1" latinLnBrk="0" hangingPunct="1">
        <a:lnSpc>
          <a:spcPct val="90000"/>
        </a:lnSpc>
        <a:spcBef>
          <a:spcPct val="0"/>
        </a:spcBef>
        <a:buNone/>
        <a:defRPr sz="6000" b="1" kern="1200" cap="all" baseline="0">
          <a:solidFill>
            <a:schemeClr val="tx1"/>
          </a:solidFill>
          <a:latin typeface="Arial Narrow" panose="020B0606020202030204" pitchFamily="34" charset="0"/>
          <a:ea typeface="+mj-ea"/>
          <a:cs typeface="+mj-cs"/>
        </a:defRPr>
      </a:lvl1pPr>
    </p:titleStyle>
    <p:bodyStyle>
      <a:lvl1pPr marL="304745" indent="-304745" algn="l" defTabSz="1218978" rtl="0" eaLnBrk="1" latinLnBrk="0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Arial Narrow" panose="020B0606020202030204" pitchFamily="34" charset="0"/>
          <a:ea typeface="+mn-ea"/>
          <a:cs typeface="+mn-cs"/>
        </a:defRPr>
      </a:lvl1pPr>
      <a:lvl2pPr marL="914233" indent="-304745" algn="l" defTabSz="1218978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3100" kern="1200">
          <a:solidFill>
            <a:schemeClr val="tx1"/>
          </a:solidFill>
          <a:latin typeface="Arial Narrow" panose="020B0606020202030204" pitchFamily="34" charset="0"/>
          <a:ea typeface="+mn-ea"/>
          <a:cs typeface="+mn-cs"/>
        </a:defRPr>
      </a:lvl2pPr>
      <a:lvl3pPr marL="1523723" indent="-304745" algn="l" defTabSz="1218978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 Narrow" panose="020B0606020202030204" pitchFamily="34" charset="0"/>
          <a:ea typeface="+mn-ea"/>
          <a:cs typeface="+mn-cs"/>
        </a:defRPr>
      </a:lvl3pPr>
      <a:lvl4pPr marL="2133213" indent="-304745" algn="l" defTabSz="1218978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 Narrow" panose="020B0606020202030204" pitchFamily="34" charset="0"/>
          <a:ea typeface="+mn-ea"/>
          <a:cs typeface="+mn-cs"/>
        </a:defRPr>
      </a:lvl4pPr>
      <a:lvl5pPr marL="2437957" indent="0" algn="l" defTabSz="1218978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Arial Narrow" panose="020B0606020202030204" pitchFamily="34" charset="0"/>
          <a:ea typeface="+mn-ea"/>
          <a:cs typeface="+mn-cs"/>
        </a:defRPr>
      </a:lvl5pPr>
      <a:lvl6pPr marL="3352190" indent="-304745" algn="l" defTabSz="1218978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680" indent="-304745" algn="l" defTabSz="1218978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168" indent="-304745" algn="l" defTabSz="1218978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657" indent="-304745" algn="l" defTabSz="1218978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9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0" algn="l" defTabSz="12189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78" algn="l" defTabSz="12189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67" algn="l" defTabSz="12189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57" algn="l" defTabSz="12189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45" algn="l" defTabSz="12189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35" algn="l" defTabSz="12189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23" algn="l" defTabSz="12189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13" algn="l" defTabSz="12189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104.155.85.98/ics/integration/flowsvc/soap/PROPOSENEWACTFOR_SOAP/v01/?wsdl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34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1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7.png"/><Relationship Id="rId3" Type="http://schemas.openxmlformats.org/officeDocument/2006/relationships/image" Target="../media/image50.png"/><Relationship Id="rId7" Type="http://schemas.openxmlformats.org/officeDocument/2006/relationships/image" Target="../media/image36.png"/><Relationship Id="rId12" Type="http://schemas.openxmlformats.org/officeDocument/2006/relationships/image" Target="../media/image56.png"/><Relationship Id="rId2" Type="http://schemas.openxmlformats.org/officeDocument/2006/relationships/hyperlink" Target="https://mobileportalsetrial1304dev-mcsdem0001.mobileenv.us2.oraclecloud.com/mobile/custom/artistapi" TargetMode="Externa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35.png"/><Relationship Id="rId11" Type="http://schemas.openxmlformats.org/officeDocument/2006/relationships/image" Target="../media/image55.png"/><Relationship Id="rId5" Type="http://schemas.openxmlformats.org/officeDocument/2006/relationships/image" Target="../media/image52.png"/><Relationship Id="rId10" Type="http://schemas.openxmlformats.org/officeDocument/2006/relationships/image" Target="../media/image54.png"/><Relationship Id="rId4" Type="http://schemas.openxmlformats.org/officeDocument/2006/relationships/image" Target="../media/image51.png"/><Relationship Id="rId9" Type="http://schemas.openxmlformats.org/officeDocument/2006/relationships/hyperlink" Target="https://artist-enricher-api-lucasjellema.apaas.em2.oraclecloud.com/artists/get?artist=madonna" TargetMode="External"/><Relationship Id="rId14" Type="http://schemas.openxmlformats.org/officeDocument/2006/relationships/image" Target="../media/image5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://104.155.85.98/ics/integration/flowsvc/soap/PROPOSENEWACTFOR_SOAP/v01/?wsdl" TargetMode="External"/><Relationship Id="rId13" Type="http://schemas.openxmlformats.org/officeDocument/2006/relationships/image" Target="../media/image37.png"/><Relationship Id="rId3" Type="http://schemas.openxmlformats.org/officeDocument/2006/relationships/hyperlink" Target="http://104.155.85.98/soacs/soa-infra/services/aced-cloud-demo/ProposedActsService/ProposedActsService?wsdl" TargetMode="External"/><Relationship Id="rId7" Type="http://schemas.openxmlformats.org/officeDocument/2006/relationships/image" Target="../media/image32.png"/><Relationship Id="rId12" Type="http://schemas.openxmlformats.org/officeDocument/2006/relationships/image" Target="../media/image34.jpeg"/><Relationship Id="rId2" Type="http://schemas.openxmlformats.org/officeDocument/2006/relationships/image" Target="../media/image30.png"/><Relationship Id="rId16" Type="http://schemas.openxmlformats.org/officeDocument/2006/relationships/image" Target="../media/image40.png"/><Relationship Id="rId1" Type="http://schemas.openxmlformats.org/officeDocument/2006/relationships/slideLayout" Target="../slideLayouts/slideLayout26.xml"/><Relationship Id="rId6" Type="http://schemas.openxmlformats.org/officeDocument/2006/relationships/hyperlink" Target="https://artist-enricher-api-lucasjellema.apaas.em2.oraclecloud.com/artists/get?artist=madonna" TargetMode="External"/><Relationship Id="rId11" Type="http://schemas.openxmlformats.org/officeDocument/2006/relationships/image" Target="../media/image36.png"/><Relationship Id="rId5" Type="http://schemas.openxmlformats.org/officeDocument/2006/relationships/hyperlink" Target="https://frontend-metcsgse00739.apaas.us2.oraclecloud.com/" TargetMode="External"/><Relationship Id="rId15" Type="http://schemas.openxmlformats.org/officeDocument/2006/relationships/image" Target="../media/image39.jpeg"/><Relationship Id="rId10" Type="http://schemas.openxmlformats.org/officeDocument/2006/relationships/image" Target="../media/image35.png"/><Relationship Id="rId4" Type="http://schemas.openxmlformats.org/officeDocument/2006/relationships/hyperlink" Target="https://mobileportalsetrial1304dev-mcsdem0001.mobileenv.us2.oraclecloud.com/mobile/custom/artistapi" TargetMode="External"/><Relationship Id="rId9" Type="http://schemas.openxmlformats.org/officeDocument/2006/relationships/image" Target="../media/image33.png"/><Relationship Id="rId1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jpeg"/><Relationship Id="rId3" Type="http://schemas.openxmlformats.org/officeDocument/2006/relationships/image" Target="../media/image60.jpeg"/><Relationship Id="rId7" Type="http://schemas.openxmlformats.org/officeDocument/2006/relationships/image" Target="../media/image22.jpe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62.jpeg"/><Relationship Id="rId5" Type="http://schemas.openxmlformats.org/officeDocument/2006/relationships/image" Target="../media/image20.jpeg"/><Relationship Id="rId4" Type="http://schemas.openxmlformats.org/officeDocument/2006/relationships/image" Target="../media/image61.jpeg"/><Relationship Id="rId9" Type="http://schemas.openxmlformats.org/officeDocument/2006/relationships/image" Target="../media/image64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image" Target="../media/image19.jpeg"/><Relationship Id="rId7" Type="http://schemas.openxmlformats.org/officeDocument/2006/relationships/image" Target="../media/image23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60.xml"/><Relationship Id="rId6" Type="http://schemas.openxmlformats.org/officeDocument/2006/relationships/image" Target="../media/image22.jpeg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jpeg"/><Relationship Id="rId7" Type="http://schemas.openxmlformats.org/officeDocument/2006/relationships/image" Target="../media/image30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29.jpeg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jpeg"/><Relationship Id="rId7" Type="http://schemas.openxmlformats.org/officeDocument/2006/relationships/image" Target="../media/image30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29.jpeg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://104.155.85.98/ics/integration/flowsvc/soap/PROPOSENEWACTFOR_SOAP/v01/?wsdl" TargetMode="External"/><Relationship Id="rId3" Type="http://schemas.openxmlformats.org/officeDocument/2006/relationships/hyperlink" Target="http://104.155.85.98/soacs/soa-infra/services/aced-cloud-demo/ProposedActsService/ProposedActsService?wsdl" TargetMode="External"/><Relationship Id="rId7" Type="http://schemas.openxmlformats.org/officeDocument/2006/relationships/image" Target="../media/image3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6.xml"/><Relationship Id="rId6" Type="http://schemas.openxmlformats.org/officeDocument/2006/relationships/hyperlink" Target="https://artist-enricher-api-lucasjellema.apaas.em2.oraclecloud.com/artists/get?artist=madonna" TargetMode="External"/><Relationship Id="rId5" Type="http://schemas.openxmlformats.org/officeDocument/2006/relationships/hyperlink" Target="https://frontend-metcsgse00739.apaas.us2.oraclecloud.com/" TargetMode="External"/><Relationship Id="rId10" Type="http://schemas.openxmlformats.org/officeDocument/2006/relationships/image" Target="../media/image34.jpeg"/><Relationship Id="rId4" Type="http://schemas.openxmlformats.org/officeDocument/2006/relationships/hyperlink" Target="https://mobileportalsetrial1304dev-mcsdem0001.mobileenv.us2.oraclecloud.com/mobile/custom/artistapi" TargetMode="External"/><Relationship Id="rId9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://104.155.85.98/ics/integration/flowsvc/soap/PROPOSENEWACTFOR_SOAP/v01/?wsdl" TargetMode="External"/><Relationship Id="rId13" Type="http://schemas.openxmlformats.org/officeDocument/2006/relationships/image" Target="../media/image37.png"/><Relationship Id="rId3" Type="http://schemas.openxmlformats.org/officeDocument/2006/relationships/hyperlink" Target="http://104.155.85.98/soacs/soa-infra/services/aced-cloud-demo/ProposedActsService/ProposedActsService?wsdl" TargetMode="External"/><Relationship Id="rId7" Type="http://schemas.openxmlformats.org/officeDocument/2006/relationships/image" Target="../media/image32.png"/><Relationship Id="rId12" Type="http://schemas.openxmlformats.org/officeDocument/2006/relationships/image" Target="../media/image34.jpeg"/><Relationship Id="rId2" Type="http://schemas.openxmlformats.org/officeDocument/2006/relationships/image" Target="../media/image30.png"/><Relationship Id="rId16" Type="http://schemas.openxmlformats.org/officeDocument/2006/relationships/image" Target="../media/image40.png"/><Relationship Id="rId1" Type="http://schemas.openxmlformats.org/officeDocument/2006/relationships/slideLayout" Target="../slideLayouts/slideLayout26.xml"/><Relationship Id="rId6" Type="http://schemas.openxmlformats.org/officeDocument/2006/relationships/hyperlink" Target="https://artist-enricher-api-lucasjellema.apaas.em2.oraclecloud.com/artists/get?artist=madonna" TargetMode="External"/><Relationship Id="rId11" Type="http://schemas.openxmlformats.org/officeDocument/2006/relationships/image" Target="../media/image36.png"/><Relationship Id="rId5" Type="http://schemas.openxmlformats.org/officeDocument/2006/relationships/hyperlink" Target="https://frontend-metcsgse00739.apaas.us2.oraclecloud.com/" TargetMode="External"/><Relationship Id="rId15" Type="http://schemas.openxmlformats.org/officeDocument/2006/relationships/image" Target="../media/image39.jpeg"/><Relationship Id="rId10" Type="http://schemas.openxmlformats.org/officeDocument/2006/relationships/image" Target="../media/image35.png"/><Relationship Id="rId4" Type="http://schemas.openxmlformats.org/officeDocument/2006/relationships/hyperlink" Target="https://mobileportalsetrial1304dev-mcsdem0001.mobileenv.us2.oraclecloud.com/mobile/custom/artistapi" TargetMode="External"/><Relationship Id="rId9" Type="http://schemas.openxmlformats.org/officeDocument/2006/relationships/image" Target="../media/image33.png"/><Relationship Id="rId14" Type="http://schemas.openxmlformats.org/officeDocument/2006/relationships/image" Target="../media/image3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0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39.jpe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z="9600" dirty="0">
                <a:solidFill>
                  <a:srgbClr val="FF0000"/>
                </a:solidFill>
              </a:rPr>
              <a:t>World record </a:t>
            </a:r>
            <a:r>
              <a:rPr lang="nl-NL" sz="9600" dirty="0" err="1">
                <a:solidFill>
                  <a:srgbClr val="FF0000"/>
                </a:solidFill>
              </a:rPr>
              <a:t>Soaring</a:t>
            </a:r>
            <a:r>
              <a:rPr lang="nl-NL" sz="9600" dirty="0">
                <a:solidFill>
                  <a:srgbClr val="FF0000"/>
                </a:solidFill>
              </a:rPr>
              <a:t> </a:t>
            </a:r>
            <a:r>
              <a:rPr lang="nl-NL" sz="9600" dirty="0" err="1">
                <a:solidFill>
                  <a:srgbClr val="FF0000"/>
                </a:solidFill>
              </a:rPr>
              <a:t>trough</a:t>
            </a:r>
            <a:r>
              <a:rPr lang="nl-NL" sz="9600" dirty="0">
                <a:solidFill>
                  <a:srgbClr val="FF0000"/>
                </a:solidFill>
              </a:rPr>
              <a:t> </a:t>
            </a:r>
            <a:r>
              <a:rPr lang="nl-NL" sz="9600" dirty="0" err="1">
                <a:solidFill>
                  <a:srgbClr val="FF0000"/>
                </a:solidFill>
              </a:rPr>
              <a:t>the</a:t>
            </a:r>
            <a:r>
              <a:rPr lang="nl-NL" sz="9600" dirty="0">
                <a:solidFill>
                  <a:srgbClr val="FF0000"/>
                </a:solidFill>
              </a:rPr>
              <a:t> </a:t>
            </a:r>
            <a:r>
              <a:rPr lang="nl-NL" sz="9600" dirty="0" err="1" smtClean="0">
                <a:solidFill>
                  <a:srgbClr val="FF0000"/>
                </a:solidFill>
              </a:rPr>
              <a:t>clouds</a:t>
            </a:r>
            <a:r>
              <a:rPr lang="nl-NL" sz="9600" dirty="0" smtClean="0">
                <a:solidFill>
                  <a:srgbClr val="FF0000"/>
                </a:solidFill>
              </a:rPr>
              <a:t/>
            </a:r>
            <a:br>
              <a:rPr lang="nl-NL" sz="9600" dirty="0" smtClean="0">
                <a:solidFill>
                  <a:srgbClr val="FF0000"/>
                </a:solidFill>
              </a:rPr>
            </a:br>
            <a:r>
              <a:rPr lang="nl-NL" sz="9600" dirty="0">
                <a:solidFill>
                  <a:srgbClr val="FF0000"/>
                </a:solidFill>
              </a:rPr>
              <a:t/>
            </a:r>
            <a:br>
              <a:rPr lang="nl-NL" sz="9600" dirty="0">
                <a:solidFill>
                  <a:srgbClr val="FF0000"/>
                </a:solidFill>
              </a:rPr>
            </a:br>
            <a:r>
              <a:rPr lang="nl-NL" sz="9600" dirty="0" err="1" smtClean="0">
                <a:solidFill>
                  <a:srgbClr val="FF0000"/>
                </a:solidFill>
              </a:rPr>
              <a:t>LIve</a:t>
            </a:r>
            <a:r>
              <a:rPr lang="nl-NL" sz="9600" dirty="0" smtClean="0">
                <a:solidFill>
                  <a:srgbClr val="FF0000"/>
                </a:solidFill>
              </a:rPr>
              <a:t> </a:t>
            </a:r>
            <a:r>
              <a:rPr lang="nl-NL" sz="9600" dirty="0">
                <a:solidFill>
                  <a:srgbClr val="FF0000"/>
                </a:solidFill>
              </a:rPr>
              <a:t>demo of 15 </a:t>
            </a:r>
            <a:r>
              <a:rPr lang="nl-NL" sz="9600" dirty="0" err="1">
                <a:solidFill>
                  <a:srgbClr val="FF0000"/>
                </a:solidFill>
              </a:rPr>
              <a:t>clouds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192144" y="6400800"/>
            <a:ext cx="14955977" cy="2118360"/>
          </a:xfrm>
        </p:spPr>
        <p:txBody>
          <a:bodyPr/>
          <a:lstStyle/>
          <a:p>
            <a:r>
              <a:rPr lang="nl-NL" b="1" dirty="0" smtClean="0"/>
              <a:t>The Oracle ACE </a:t>
            </a:r>
            <a:r>
              <a:rPr lang="nl-NL" b="1" dirty="0" err="1" smtClean="0"/>
              <a:t>Soaring</a:t>
            </a:r>
            <a:r>
              <a:rPr lang="nl-NL" b="1" dirty="0" smtClean="0"/>
              <a:t> </a:t>
            </a:r>
            <a:r>
              <a:rPr lang="nl-NL" b="1" dirty="0" err="1" smtClean="0"/>
              <a:t>Clouds</a:t>
            </a:r>
            <a:r>
              <a:rPr lang="nl-NL" b="1" dirty="0" smtClean="0"/>
              <a:t> Team</a:t>
            </a:r>
          </a:p>
          <a:p>
            <a:r>
              <a:rPr lang="nl-NL" b="1" dirty="0" smtClean="0"/>
              <a:t>Oracle PaaS Partner Community Forum</a:t>
            </a:r>
          </a:p>
          <a:p>
            <a:r>
              <a:rPr lang="nl-NL" b="1" dirty="0" smtClean="0"/>
              <a:t>29th </a:t>
            </a:r>
            <a:r>
              <a:rPr lang="nl-NL" b="1" dirty="0" err="1" smtClean="0"/>
              <a:t>March</a:t>
            </a:r>
            <a:r>
              <a:rPr lang="nl-NL" b="1" dirty="0" smtClean="0"/>
              <a:t> 2017, Split, Croatia</a:t>
            </a:r>
            <a:endParaRPr lang="en-US" b="1" dirty="0"/>
          </a:p>
        </p:txBody>
      </p:sp>
      <p:pic>
        <p:nvPicPr>
          <p:cNvPr id="4" name="Picture 2" descr="C:\Users\lucas_j\Pictures\amis25bth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99856" y="7814587"/>
            <a:ext cx="4824536" cy="1618229"/>
          </a:xfrm>
          <a:prstGeom prst="cloud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5108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353" y="1706562"/>
            <a:ext cx="8680767" cy="76350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Live </a:t>
            </a:r>
            <a:r>
              <a:rPr lang="nl-NL" dirty="0" err="1" smtClean="0"/>
              <a:t>Endpoints</a:t>
            </a:r>
            <a:r>
              <a:rPr lang="nl-NL" dirty="0" smtClean="0"/>
              <a:t> &amp; Resources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9189720" y="2377440"/>
            <a:ext cx="7183377" cy="76944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Berlin Sans FB" panose="020E0602020502020306" pitchFamily="34" charset="0"/>
              </a:rPr>
              <a:t>http://</a:t>
            </a:r>
            <a:r>
              <a:rPr lang="en-US" sz="4400" dirty="0" smtClean="0">
                <a:latin typeface="Berlin Sans FB" panose="020E0602020502020306" pitchFamily="34" charset="0"/>
              </a:rPr>
              <a:t>tinyurl.com/SoaringSplit</a:t>
            </a:r>
          </a:p>
        </p:txBody>
      </p:sp>
      <p:pic>
        <p:nvPicPr>
          <p:cNvPr id="1028" name="Picture 4" descr="Beyon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1060" y="3505835"/>
            <a:ext cx="5143500" cy="5686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7731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First Steps…</a:t>
            </a:r>
            <a:endParaRPr lang="en-US" dirty="0"/>
          </a:p>
        </p:txBody>
      </p:sp>
      <p:sp>
        <p:nvSpPr>
          <p:cNvPr id="3" name="Rounded Rectangle 2"/>
          <p:cNvSpPr/>
          <p:nvPr/>
        </p:nvSpPr>
        <p:spPr>
          <a:xfrm>
            <a:off x="863898" y="8203041"/>
            <a:ext cx="1740618" cy="82784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dirty="0" err="1">
                <a:solidFill>
                  <a:schemeClr val="accent3"/>
                </a:solidFill>
              </a:rPr>
              <a:t>Dev</a:t>
            </a:r>
            <a:r>
              <a:rPr lang="nl-NL" dirty="0">
                <a:solidFill>
                  <a:schemeClr val="accent3"/>
                </a:solidFill>
              </a:rPr>
              <a:t> CS</a:t>
            </a:r>
            <a:endParaRPr lang="en-US" dirty="0">
              <a:solidFill>
                <a:schemeClr val="accent3"/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040" y="1791314"/>
            <a:ext cx="13596620" cy="66206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69686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The end user portal</a:t>
            </a:r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923" y="2391728"/>
            <a:ext cx="16473698" cy="59902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61276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The </a:t>
            </a:r>
            <a:r>
              <a:rPr lang="nl-NL" dirty="0" err="1" smtClean="0"/>
              <a:t>audience</a:t>
            </a:r>
            <a:r>
              <a:rPr lang="nl-NL" dirty="0" smtClean="0"/>
              <a:t> </a:t>
            </a:r>
            <a:r>
              <a:rPr lang="nl-NL" dirty="0" err="1" smtClean="0"/>
              <a:t>participation</a:t>
            </a:r>
            <a:r>
              <a:rPr lang="nl-NL" dirty="0" smtClean="0"/>
              <a:t> story</a:t>
            </a:r>
            <a:endParaRPr 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1980514" y="2149936"/>
            <a:ext cx="13152806" cy="6862977"/>
            <a:chOff x="3887520" y="3484017"/>
            <a:chExt cx="7673789" cy="3651889"/>
          </a:xfrm>
        </p:grpSpPr>
        <p:sp>
          <p:nvSpPr>
            <p:cNvPr id="3" name="Oval 2"/>
            <p:cNvSpPr/>
            <p:nvPr/>
          </p:nvSpPr>
          <p:spPr>
            <a:xfrm>
              <a:off x="3887520" y="4017861"/>
              <a:ext cx="1897833" cy="968942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2800" dirty="0" err="1" smtClean="0">
                  <a:solidFill>
                    <a:schemeClr val="tx2"/>
                  </a:solidFill>
                </a:rPr>
                <a:t>Audience</a:t>
              </a:r>
              <a:endParaRPr lang="nl-NL" sz="2800" dirty="0" smtClean="0">
                <a:solidFill>
                  <a:schemeClr val="tx2"/>
                </a:solidFill>
              </a:endParaRPr>
            </a:p>
            <a:p>
              <a:pPr algn="ctr"/>
              <a:endParaRPr lang="nl-NL" sz="2800" dirty="0">
                <a:solidFill>
                  <a:schemeClr val="tx2"/>
                </a:solidFill>
              </a:endParaRPr>
            </a:p>
            <a:p>
              <a:pPr algn="ctr"/>
              <a:endParaRPr lang="nl-NL" sz="2800" dirty="0" smtClean="0">
                <a:solidFill>
                  <a:schemeClr val="tx2"/>
                </a:solidFill>
              </a:endParaRPr>
            </a:p>
            <a:p>
              <a:pPr algn="ctr"/>
              <a:endParaRPr lang="en-US" sz="2800" dirty="0">
                <a:solidFill>
                  <a:schemeClr val="tx2"/>
                </a:solidFill>
              </a:endParaRPr>
            </a:p>
          </p:txBody>
        </p:sp>
        <p:pic>
          <p:nvPicPr>
            <p:cNvPr id="4" name="Picture 2" descr="https://g.twimg.com/Twitter_logo_blue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81049" y="4898980"/>
              <a:ext cx="1359313" cy="11060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Rounded Rectangle 4"/>
            <p:cNvSpPr/>
            <p:nvPr/>
          </p:nvSpPr>
          <p:spPr>
            <a:xfrm>
              <a:off x="8494354" y="4550755"/>
              <a:ext cx="1518267" cy="753621"/>
            </a:xfrm>
            <a:prstGeom prst="round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4000" dirty="0" err="1">
                  <a:solidFill>
                    <a:schemeClr val="lt1"/>
                  </a:solidFill>
                </a:rPr>
                <a:t>IoT</a:t>
              </a:r>
              <a:r>
                <a:rPr lang="nl-NL" sz="4000" dirty="0">
                  <a:solidFill>
                    <a:schemeClr val="lt1"/>
                  </a:solidFill>
                </a:rPr>
                <a:t> CS</a:t>
              </a:r>
              <a:endParaRPr lang="en-US" sz="4000" dirty="0">
                <a:solidFill>
                  <a:schemeClr val="lt1"/>
                </a:solidFill>
              </a:endParaRPr>
            </a:p>
          </p:txBody>
        </p:sp>
        <p:cxnSp>
          <p:nvCxnSpPr>
            <p:cNvPr id="6" name="Straight Arrow Connector 5"/>
            <p:cNvCxnSpPr/>
            <p:nvPr/>
          </p:nvCxnSpPr>
          <p:spPr>
            <a:xfrm>
              <a:off x="4910441" y="5039007"/>
              <a:ext cx="576064" cy="478265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/>
            <p:cNvCxnSpPr/>
            <p:nvPr/>
          </p:nvCxnSpPr>
          <p:spPr>
            <a:xfrm>
              <a:off x="5198473" y="4961219"/>
              <a:ext cx="432048" cy="304025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>
              <a:endCxn id="4" idx="0"/>
            </p:cNvCxnSpPr>
            <p:nvPr/>
          </p:nvCxnSpPr>
          <p:spPr>
            <a:xfrm>
              <a:off x="5342489" y="4788273"/>
              <a:ext cx="918217" cy="110707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Elbow Connector 8"/>
            <p:cNvCxnSpPr>
              <a:stCxn id="4" idx="3"/>
              <a:endCxn id="5" idx="1"/>
            </p:cNvCxnSpPr>
            <p:nvPr/>
          </p:nvCxnSpPr>
          <p:spPr>
            <a:xfrm flipV="1">
              <a:off x="6940362" y="4927566"/>
              <a:ext cx="1553992" cy="524426"/>
            </a:xfrm>
            <a:prstGeom prst="bentConnector3">
              <a:avLst/>
            </a:prstGeom>
            <a:ln w="3810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ounded Rectangle 9"/>
            <p:cNvSpPr/>
            <p:nvPr/>
          </p:nvSpPr>
          <p:spPr>
            <a:xfrm>
              <a:off x="5801597" y="3484017"/>
              <a:ext cx="2039877" cy="89107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2800" dirty="0" smtClean="0"/>
                <a:t>Real “</a:t>
              </a:r>
              <a:r>
                <a:rPr lang="nl-NL" sz="2800" dirty="0" err="1" smtClean="0"/>
                <a:t>Things</a:t>
              </a:r>
              <a:r>
                <a:rPr lang="nl-NL" sz="2800" dirty="0" smtClean="0"/>
                <a:t>” (Pis, </a:t>
              </a:r>
              <a:r>
                <a:rPr lang="nl-NL" sz="2800" dirty="0" err="1" smtClean="0"/>
                <a:t>Arduino’s</a:t>
              </a:r>
              <a:r>
                <a:rPr lang="nl-NL" sz="2800" dirty="0" smtClean="0"/>
                <a:t>, …)</a:t>
              </a:r>
              <a:endParaRPr lang="en-US" sz="2800" dirty="0"/>
            </a:p>
          </p:txBody>
        </p:sp>
        <p:cxnSp>
          <p:nvCxnSpPr>
            <p:cNvPr id="11" name="Elbow Connector 10"/>
            <p:cNvCxnSpPr>
              <a:stCxn id="10" idx="3"/>
              <a:endCxn id="5" idx="0"/>
            </p:cNvCxnSpPr>
            <p:nvPr/>
          </p:nvCxnSpPr>
          <p:spPr>
            <a:xfrm>
              <a:off x="7841474" y="3929553"/>
              <a:ext cx="1412014" cy="621202"/>
            </a:xfrm>
            <a:prstGeom prst="bentConnector2">
              <a:avLst/>
            </a:prstGeom>
            <a:ln w="3810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Elbow Connector 11"/>
            <p:cNvCxnSpPr>
              <a:stCxn id="13" idx="1"/>
            </p:cNvCxnSpPr>
            <p:nvPr/>
          </p:nvCxnSpPr>
          <p:spPr>
            <a:xfrm rot="10800000">
              <a:off x="6690360" y="5737595"/>
              <a:ext cx="3352682" cy="757570"/>
            </a:xfrm>
            <a:prstGeom prst="bentConnector3">
              <a:avLst>
                <a:gd name="adj1" fmla="val 50000"/>
              </a:avLst>
            </a:prstGeom>
            <a:ln w="3810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ounded Rectangle 12">
              <a:hlinkClick r:id="rId3"/>
            </p:cNvPr>
            <p:cNvSpPr/>
            <p:nvPr/>
          </p:nvSpPr>
          <p:spPr>
            <a:xfrm>
              <a:off x="10043042" y="6058869"/>
              <a:ext cx="1518267" cy="872592"/>
            </a:xfrm>
            <a:prstGeom prst="round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4000" dirty="0" smtClean="0"/>
                <a:t>ICS</a:t>
              </a:r>
              <a:endParaRPr lang="en-US" sz="4000" dirty="0"/>
            </a:p>
          </p:txBody>
        </p:sp>
        <p:cxnSp>
          <p:nvCxnSpPr>
            <p:cNvPr id="14" name="Elbow Connector 13"/>
            <p:cNvCxnSpPr>
              <a:stCxn id="3" idx="0"/>
              <a:endCxn id="10" idx="1"/>
            </p:cNvCxnSpPr>
            <p:nvPr/>
          </p:nvCxnSpPr>
          <p:spPr>
            <a:xfrm rot="5400000" flipH="1" flipV="1">
              <a:off x="5274863" y="3491127"/>
              <a:ext cx="88308" cy="965160"/>
            </a:xfrm>
            <a:prstGeom prst="bentConnector2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5" name="Picture 2" descr="http://all4desktop.com/data_images/original/4240423-people.jpg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02402" y="4214560"/>
              <a:ext cx="1148873" cy="7923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6" name="Elbow Connector 15"/>
            <p:cNvCxnSpPr>
              <a:stCxn id="5" idx="3"/>
              <a:endCxn id="13" idx="0"/>
            </p:cNvCxnSpPr>
            <p:nvPr/>
          </p:nvCxnSpPr>
          <p:spPr>
            <a:xfrm>
              <a:off x="10012621" y="4927566"/>
              <a:ext cx="789555" cy="1131303"/>
            </a:xfrm>
            <a:prstGeom prst="bentConnector2">
              <a:avLst/>
            </a:prstGeom>
            <a:ln w="3810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Elbow Connector 16"/>
            <p:cNvCxnSpPr/>
            <p:nvPr/>
          </p:nvCxnSpPr>
          <p:spPr>
            <a:xfrm rot="10800000" flipV="1">
              <a:off x="8123945" y="6670935"/>
              <a:ext cx="1919098" cy="464971"/>
            </a:xfrm>
            <a:prstGeom prst="bentConnector2">
              <a:avLst/>
            </a:prstGeom>
            <a:ln w="3810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76057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00520" y="865683"/>
            <a:ext cx="14739224" cy="2090702"/>
          </a:xfrm>
        </p:spPr>
        <p:txBody>
          <a:bodyPr/>
          <a:lstStyle/>
          <a:p>
            <a:r>
              <a:rPr lang="nl-NL" dirty="0" err="1" smtClean="0"/>
              <a:t>Now</a:t>
            </a:r>
            <a:r>
              <a:rPr lang="nl-NL" dirty="0" smtClean="0"/>
              <a:t> </a:t>
            </a:r>
            <a:r>
              <a:rPr lang="nl-NL" dirty="0" err="1" smtClean="0"/>
              <a:t>you</a:t>
            </a:r>
            <a:r>
              <a:rPr lang="nl-NL" dirty="0" smtClean="0"/>
              <a:t> tweet </a:t>
            </a:r>
            <a:r>
              <a:rPr lang="nl-NL" dirty="0" err="1" smtClean="0"/>
              <a:t>your</a:t>
            </a:r>
            <a:r>
              <a:rPr lang="nl-NL" dirty="0" smtClean="0"/>
              <a:t> Artist </a:t>
            </a:r>
            <a:r>
              <a:rPr lang="nl-NL" dirty="0" err="1" smtClean="0"/>
              <a:t>Proposal</a:t>
            </a:r>
            <a:r>
              <a:rPr lang="nl-NL" dirty="0" smtClean="0"/>
              <a:t> for OOW 2017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69393" y="2711556"/>
            <a:ext cx="14611136" cy="2492587"/>
          </a:xfrm>
        </p:spPr>
        <p:txBody>
          <a:bodyPr>
            <a:normAutofit/>
          </a:bodyPr>
          <a:lstStyle/>
          <a:p>
            <a:r>
              <a:rPr lang="nl-NL" sz="4700" dirty="0" err="1"/>
              <a:t>Use</a:t>
            </a:r>
            <a:r>
              <a:rPr lang="nl-NL" sz="4700" dirty="0"/>
              <a:t> </a:t>
            </a:r>
            <a:r>
              <a:rPr lang="nl-NL" sz="4700" dirty="0" err="1"/>
              <a:t>the</a:t>
            </a:r>
            <a:r>
              <a:rPr lang="nl-NL" sz="4700" dirty="0"/>
              <a:t> hashtag </a:t>
            </a:r>
            <a:r>
              <a:rPr lang="nl-NL" sz="4700" dirty="0" smtClean="0"/>
              <a:t>#paasaces </a:t>
            </a:r>
            <a:r>
              <a:rPr lang="nl-NL" sz="4700" dirty="0" err="1"/>
              <a:t>to</a:t>
            </a:r>
            <a:r>
              <a:rPr lang="nl-NL" sz="4700" dirty="0"/>
              <a:t> get </a:t>
            </a:r>
            <a:r>
              <a:rPr lang="nl-NL" sz="4700" dirty="0" err="1"/>
              <a:t>noticed</a:t>
            </a:r>
            <a:r>
              <a:rPr lang="nl-NL" sz="4700" dirty="0"/>
              <a:t> </a:t>
            </a:r>
            <a:r>
              <a:rPr lang="nl-NL" sz="4700" dirty="0" err="1"/>
              <a:t>by</a:t>
            </a:r>
            <a:r>
              <a:rPr lang="nl-NL" sz="4700" dirty="0"/>
              <a:t> </a:t>
            </a:r>
            <a:r>
              <a:rPr lang="nl-NL" sz="4700" dirty="0" err="1"/>
              <a:t>IoT</a:t>
            </a:r>
            <a:r>
              <a:rPr lang="nl-NL" sz="4700" dirty="0"/>
              <a:t> CS </a:t>
            </a:r>
          </a:p>
          <a:p>
            <a:r>
              <a:rPr lang="nl-NL" sz="4700" dirty="0" err="1"/>
              <a:t>and</a:t>
            </a:r>
            <a:r>
              <a:rPr lang="nl-NL" sz="4700" dirty="0"/>
              <a:t> </a:t>
            </a:r>
            <a:r>
              <a:rPr lang="nl-NL" sz="4700" dirty="0" err="1"/>
              <a:t>add</a:t>
            </a:r>
            <a:r>
              <a:rPr lang="nl-NL" sz="4700" dirty="0"/>
              <a:t> </a:t>
            </a:r>
            <a:r>
              <a:rPr lang="nl-NL" sz="4700" dirty="0" err="1"/>
              <a:t>your</a:t>
            </a:r>
            <a:r>
              <a:rPr lang="nl-NL" sz="4700" dirty="0"/>
              <a:t> </a:t>
            </a:r>
            <a:r>
              <a:rPr lang="nl-NL" sz="4700" dirty="0" err="1"/>
              <a:t>favorite</a:t>
            </a:r>
            <a:r>
              <a:rPr lang="nl-NL" sz="4700" dirty="0"/>
              <a:t> artist as </a:t>
            </a:r>
            <a:r>
              <a:rPr lang="nl-NL" sz="4700" dirty="0" err="1"/>
              <a:t>the</a:t>
            </a:r>
            <a:r>
              <a:rPr lang="nl-NL" sz="4700" dirty="0"/>
              <a:t> second hashtag</a:t>
            </a:r>
          </a:p>
          <a:p>
            <a:r>
              <a:rPr lang="nl-NL" sz="4100" b="1" dirty="0" err="1"/>
              <a:t>Note</a:t>
            </a:r>
            <a:r>
              <a:rPr lang="nl-NL" sz="4100" b="1" dirty="0"/>
              <a:t>: </a:t>
            </a:r>
            <a:r>
              <a:rPr lang="nl-NL" sz="4100" b="1" dirty="0" err="1"/>
              <a:t>use</a:t>
            </a:r>
            <a:r>
              <a:rPr lang="nl-NL" sz="4100" b="1" dirty="0"/>
              <a:t> </a:t>
            </a:r>
            <a:r>
              <a:rPr lang="nl-NL" sz="4100" b="1" dirty="0" err="1"/>
              <a:t>underscore</a:t>
            </a:r>
            <a:r>
              <a:rPr lang="nl-NL" sz="4100" b="1" dirty="0"/>
              <a:t> for </a:t>
            </a:r>
            <a:r>
              <a:rPr lang="nl-NL" sz="4100" b="1" dirty="0" err="1"/>
              <a:t>space</a:t>
            </a:r>
            <a:r>
              <a:rPr lang="nl-NL" sz="4700" dirty="0"/>
              <a:t> </a:t>
            </a:r>
            <a:endParaRPr lang="en-US" sz="4700" dirty="0"/>
          </a:p>
        </p:txBody>
      </p:sp>
      <p:pic>
        <p:nvPicPr>
          <p:cNvPr id="5" name="Picture 2" descr="https://g.twimg.com/Twitter_logo_blu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630" y="575523"/>
            <a:ext cx="1136722" cy="693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s://g.twimg.com/Twitter_logo_blu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34319" y="638336"/>
            <a:ext cx="1251125" cy="763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s://g.twimg.com/Twitter_logo_blu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51555" y="2521338"/>
            <a:ext cx="568362" cy="346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s://g.twimg.com/Twitter_logo_blue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7418" y="1269183"/>
            <a:ext cx="284182" cy="173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s://g.twimg.com/Twitter_logo_blu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8073" y="116104"/>
            <a:ext cx="1889588" cy="1153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s://g.twimg.com/Twitter_logo_blu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1712" y="3074668"/>
            <a:ext cx="568362" cy="346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https://g.twimg.com/Twitter_logo_blu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6202" y="3316948"/>
            <a:ext cx="568362" cy="346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https://g.twimg.com/Twitter_logo_blue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6342" y="2757569"/>
            <a:ext cx="284180" cy="173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7185" y="5210810"/>
            <a:ext cx="9542175" cy="40971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44618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>
            <a:hlinkClick r:id="rId2"/>
          </p:cNvPr>
          <p:cNvSpPr/>
          <p:nvPr/>
        </p:nvSpPr>
        <p:spPr>
          <a:xfrm>
            <a:off x="7915148" y="6536234"/>
            <a:ext cx="2754482" cy="753621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MCS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Likes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960" y="4881574"/>
            <a:ext cx="5268766" cy="35724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 descr="Image result for like imag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91359" y="228600"/>
            <a:ext cx="2426335" cy="2078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Image result for like imag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6740" y="5943600"/>
            <a:ext cx="1412114" cy="1209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ounded Rectangle 6"/>
          <p:cNvSpPr/>
          <p:nvPr/>
        </p:nvSpPr>
        <p:spPr>
          <a:xfrm>
            <a:off x="7856835" y="7620000"/>
            <a:ext cx="1435554" cy="816937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dirty="0" smtClean="0">
                <a:solidFill>
                  <a:schemeClr val="accent3"/>
                </a:solidFill>
              </a:rPr>
              <a:t>MAX APP</a:t>
            </a:r>
            <a:endParaRPr lang="en-US" dirty="0">
              <a:solidFill>
                <a:schemeClr val="accent3"/>
              </a:solidFill>
            </a:endParaRPr>
          </a:p>
        </p:txBody>
      </p:sp>
      <p:pic>
        <p:nvPicPr>
          <p:cNvPr id="8" name="Picture 1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1673" y="7180731"/>
            <a:ext cx="649630" cy="6198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19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8656" y="7509125"/>
            <a:ext cx="743017" cy="722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4" descr="Image result for like image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4342" y="6809332"/>
            <a:ext cx="1157331" cy="991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ounded Rectangle 16">
            <a:hlinkClick r:id="rId9"/>
          </p:cNvPr>
          <p:cNvSpPr/>
          <p:nvPr/>
        </p:nvSpPr>
        <p:spPr>
          <a:xfrm>
            <a:off x="11932205" y="2306755"/>
            <a:ext cx="3170635" cy="1713699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3200" dirty="0" smtClean="0"/>
          </a:p>
          <a:p>
            <a:pPr algn="ctr"/>
            <a:endParaRPr lang="nl-NL" sz="3200" dirty="0"/>
          </a:p>
          <a:p>
            <a:pPr algn="ctr"/>
            <a:r>
              <a:rPr lang="nl-NL" sz="3200" dirty="0" smtClean="0"/>
              <a:t>ACCS</a:t>
            </a:r>
          </a:p>
          <a:p>
            <a:pPr algn="ctr"/>
            <a:endParaRPr lang="nl-NL" sz="3200" dirty="0"/>
          </a:p>
          <a:p>
            <a:pPr algn="ctr"/>
            <a:endParaRPr lang="nl-NL" sz="3200" dirty="0" smtClean="0"/>
          </a:p>
          <a:p>
            <a:pPr algn="ctr"/>
            <a:endParaRPr lang="nl-NL" sz="3200" dirty="0"/>
          </a:p>
          <a:p>
            <a:pPr algn="ctr"/>
            <a:endParaRPr lang="nl-NL" sz="3200" dirty="0" smtClean="0"/>
          </a:p>
        </p:txBody>
      </p:sp>
      <p:sp>
        <p:nvSpPr>
          <p:cNvPr id="34" name="Rounded Rectangle 33"/>
          <p:cNvSpPr/>
          <p:nvPr/>
        </p:nvSpPr>
        <p:spPr>
          <a:xfrm>
            <a:off x="12442201" y="5364449"/>
            <a:ext cx="3030599" cy="123531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dirty="0">
                <a:solidFill>
                  <a:schemeClr val="accent3"/>
                </a:solidFill>
              </a:rPr>
              <a:t>Event </a:t>
            </a:r>
            <a:r>
              <a:rPr lang="nl-NL" dirty="0" smtClean="0">
                <a:solidFill>
                  <a:schemeClr val="accent3"/>
                </a:solidFill>
              </a:rPr>
              <a:t>Hub</a:t>
            </a:r>
          </a:p>
          <a:p>
            <a:pPr algn="ctr"/>
            <a:endParaRPr lang="nl-NL" dirty="0">
              <a:solidFill>
                <a:schemeClr val="accent3"/>
              </a:solidFill>
            </a:endParaRPr>
          </a:p>
          <a:p>
            <a:pPr algn="ctr"/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35" name="Lightning Bolt 34"/>
          <p:cNvSpPr/>
          <p:nvPr/>
        </p:nvSpPr>
        <p:spPr>
          <a:xfrm>
            <a:off x="12442201" y="4789995"/>
            <a:ext cx="462936" cy="983400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Lightning Bolt 35"/>
          <p:cNvSpPr/>
          <p:nvPr/>
        </p:nvSpPr>
        <p:spPr>
          <a:xfrm>
            <a:off x="2126740" y="4462378"/>
            <a:ext cx="419861" cy="54447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Lightning Bolt 36"/>
          <p:cNvSpPr/>
          <p:nvPr/>
        </p:nvSpPr>
        <p:spPr>
          <a:xfrm>
            <a:off x="9732211" y="6034225"/>
            <a:ext cx="413573" cy="550782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ounded Rectangle 37"/>
          <p:cNvSpPr/>
          <p:nvPr/>
        </p:nvSpPr>
        <p:spPr>
          <a:xfrm>
            <a:off x="5749296" y="1221137"/>
            <a:ext cx="3101134" cy="1735423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nl-NL" sz="2800" dirty="0">
                <a:solidFill>
                  <a:schemeClr val="accent3"/>
                </a:solidFill>
              </a:rPr>
              <a:t>Application Cache </a:t>
            </a:r>
            <a:endParaRPr lang="nl-NL" sz="2800" dirty="0" smtClean="0">
              <a:solidFill>
                <a:schemeClr val="accent3"/>
              </a:solidFill>
            </a:endParaRPr>
          </a:p>
          <a:p>
            <a:endParaRPr lang="nl-NL" sz="2800" dirty="0">
              <a:solidFill>
                <a:schemeClr val="accent3"/>
              </a:solidFill>
            </a:endParaRPr>
          </a:p>
          <a:p>
            <a:endParaRPr lang="en-US" sz="2800" dirty="0">
              <a:solidFill>
                <a:schemeClr val="accent3"/>
              </a:solidFill>
            </a:endParaRPr>
          </a:p>
        </p:txBody>
      </p:sp>
      <p:cxnSp>
        <p:nvCxnSpPr>
          <p:cNvPr id="44" name="Elbow Connector 43"/>
          <p:cNvCxnSpPr/>
          <p:nvPr/>
        </p:nvCxnSpPr>
        <p:spPr>
          <a:xfrm rot="10800000">
            <a:off x="8850431" y="1829769"/>
            <a:ext cx="3081775" cy="1074756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ight Arrow 47"/>
          <p:cNvSpPr/>
          <p:nvPr/>
        </p:nvSpPr>
        <p:spPr>
          <a:xfrm>
            <a:off x="2434060" y="4502005"/>
            <a:ext cx="225081" cy="2326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ight Arrow 48"/>
          <p:cNvSpPr/>
          <p:nvPr/>
        </p:nvSpPr>
        <p:spPr>
          <a:xfrm>
            <a:off x="10056098" y="6122751"/>
            <a:ext cx="225081" cy="2326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ight Arrow 49"/>
          <p:cNvSpPr/>
          <p:nvPr/>
        </p:nvSpPr>
        <p:spPr>
          <a:xfrm>
            <a:off x="12238220" y="5072854"/>
            <a:ext cx="346622" cy="4107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1" name="Elbow Connector 50"/>
          <p:cNvCxnSpPr>
            <a:stCxn id="34" idx="0"/>
            <a:endCxn id="17" idx="2"/>
          </p:cNvCxnSpPr>
          <p:nvPr/>
        </p:nvCxnSpPr>
        <p:spPr>
          <a:xfrm rot="16200000" flipV="1">
            <a:off x="13065515" y="4472463"/>
            <a:ext cx="1343995" cy="439978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Picture 2" descr="Image result for logo kafka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22483" y="5529153"/>
            <a:ext cx="2166250" cy="1138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2" descr="File:Node.js logo 2015.sv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89801" y="3154523"/>
            <a:ext cx="2726517" cy="733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mage result for oracle coherence logo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3571" y="2196322"/>
            <a:ext cx="1207261" cy="636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57" name="Rectangle 2056"/>
          <p:cNvSpPr/>
          <p:nvPr/>
        </p:nvSpPr>
        <p:spPr>
          <a:xfrm>
            <a:off x="7948196" y="1587148"/>
            <a:ext cx="714828" cy="103907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5" name="Picture 4" descr="Image result for like image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5603" y="1708816"/>
            <a:ext cx="297547" cy="254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" name="Picture 4" descr="Image result for like image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6280" y="1851838"/>
            <a:ext cx="297547" cy="254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" name="Picture 4" descr="Image result for like image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8333" y="2088848"/>
            <a:ext cx="297547" cy="254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" name="Picture 4" descr="Image result for like image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4048" y="2306756"/>
            <a:ext cx="297547" cy="254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1" name="Rounded Rectangle 80"/>
          <p:cNvSpPr/>
          <p:nvPr/>
        </p:nvSpPr>
        <p:spPr>
          <a:xfrm>
            <a:off x="8305611" y="4191000"/>
            <a:ext cx="2561688" cy="1087232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3200" dirty="0">
                <a:solidFill>
                  <a:schemeClr val="accent3"/>
                </a:solidFill>
              </a:rPr>
              <a:t>API P</a:t>
            </a:r>
            <a:endParaRPr lang="en-US" sz="3200" dirty="0">
              <a:solidFill>
                <a:schemeClr val="accent3"/>
              </a:solidFill>
            </a:endParaRPr>
          </a:p>
        </p:txBody>
      </p:sp>
      <p:cxnSp>
        <p:nvCxnSpPr>
          <p:cNvPr id="2061" name="Elbow Connector 2060"/>
          <p:cNvCxnSpPr/>
          <p:nvPr/>
        </p:nvCxnSpPr>
        <p:spPr>
          <a:xfrm flipV="1">
            <a:off x="10867299" y="3346485"/>
            <a:ext cx="1064906" cy="1571011"/>
          </a:xfrm>
          <a:prstGeom prst="bentConnector3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4" name="Picture 6" descr="Image result for stopwatch icon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32244" y="2453591"/>
            <a:ext cx="758574" cy="758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63" name="Straight Arrow Connector 2062"/>
          <p:cNvCxnSpPr>
            <a:endCxn id="81" idx="1"/>
          </p:cNvCxnSpPr>
          <p:nvPr/>
        </p:nvCxnSpPr>
        <p:spPr>
          <a:xfrm flipV="1">
            <a:off x="3413760" y="4734616"/>
            <a:ext cx="4891851" cy="150444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1022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7" grpId="0" animBg="1"/>
      <p:bldP spid="17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48" grpId="0" animBg="1"/>
      <p:bldP spid="49" grpId="0" animBg="1"/>
      <p:bldP spid="50" grpId="0" animBg="1"/>
      <p:bldP spid="2057" grpId="0" animBg="1"/>
      <p:bldP spid="8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Conclusion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 err="1" smtClean="0"/>
              <a:t>What</a:t>
            </a:r>
            <a:r>
              <a:rPr lang="nl-NL" dirty="0" smtClean="0"/>
              <a:t> </a:t>
            </a:r>
            <a:r>
              <a:rPr lang="nl-NL" dirty="0" err="1" smtClean="0"/>
              <a:t>about</a:t>
            </a:r>
            <a:r>
              <a:rPr lang="nl-NL" dirty="0" smtClean="0"/>
              <a:t> </a:t>
            </a:r>
            <a:r>
              <a:rPr lang="nl-NL" dirty="0" err="1" smtClean="0"/>
              <a:t>that</a:t>
            </a:r>
            <a:r>
              <a:rPr lang="nl-NL" dirty="0" smtClean="0"/>
              <a:t> </a:t>
            </a:r>
            <a:r>
              <a:rPr lang="nl-NL" dirty="0" err="1" smtClean="0"/>
              <a:t>world</a:t>
            </a:r>
            <a:r>
              <a:rPr lang="nl-NL" dirty="0" smtClean="0"/>
              <a:t> record?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5737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Rectangle 157"/>
          <p:cNvSpPr/>
          <p:nvPr/>
        </p:nvSpPr>
        <p:spPr>
          <a:xfrm>
            <a:off x="-137160" y="8572480"/>
            <a:ext cx="10530840" cy="8763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Cloud services </a:t>
            </a:r>
            <a:r>
              <a:rPr lang="nl-NL" dirty="0" err="1" smtClean="0"/>
              <a:t>architecture</a:t>
            </a:r>
            <a:r>
              <a:rPr lang="nl-NL" dirty="0" smtClean="0"/>
              <a:t>++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1784400" y="2201138"/>
            <a:ext cx="1897833" cy="96894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dirty="0" err="1" smtClean="0">
                <a:solidFill>
                  <a:schemeClr val="tx2"/>
                </a:solidFill>
              </a:rPr>
              <a:t>Audience</a:t>
            </a:r>
            <a:endParaRPr lang="nl-NL" sz="1600" dirty="0" smtClean="0">
              <a:solidFill>
                <a:schemeClr val="tx2"/>
              </a:solidFill>
            </a:endParaRPr>
          </a:p>
          <a:p>
            <a:pPr algn="ctr"/>
            <a:endParaRPr lang="nl-NL" sz="1600" dirty="0">
              <a:solidFill>
                <a:schemeClr val="tx2"/>
              </a:solidFill>
            </a:endParaRPr>
          </a:p>
          <a:p>
            <a:pPr algn="ctr"/>
            <a:endParaRPr lang="nl-NL" sz="1600" dirty="0" smtClean="0">
              <a:solidFill>
                <a:schemeClr val="tx2"/>
              </a:solidFill>
            </a:endParaRPr>
          </a:p>
          <a:p>
            <a:pPr algn="ctr"/>
            <a:endParaRPr lang="en-US" sz="1600" dirty="0">
              <a:solidFill>
                <a:schemeClr val="tx2"/>
              </a:solidFill>
            </a:endParaRPr>
          </a:p>
        </p:txBody>
      </p:sp>
      <p:pic>
        <p:nvPicPr>
          <p:cNvPr id="6" name="Picture 2" descr="https://g.twimg.com/Twitter_logo_blu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7929" y="3082257"/>
            <a:ext cx="1359313" cy="1106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ounded Rectangle 6"/>
          <p:cNvSpPr/>
          <p:nvPr/>
        </p:nvSpPr>
        <p:spPr>
          <a:xfrm>
            <a:off x="6391234" y="2734032"/>
            <a:ext cx="1518267" cy="753621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lt1"/>
                </a:solidFill>
              </a:rPr>
              <a:t>IoT</a:t>
            </a:r>
            <a:r>
              <a:rPr lang="nl-NL" dirty="0">
                <a:solidFill>
                  <a:schemeClr val="lt1"/>
                </a:solidFill>
              </a:rPr>
              <a:t> CS</a:t>
            </a:r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5261691" y="5319184"/>
            <a:ext cx="1518267" cy="753621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lt1"/>
                </a:solidFill>
              </a:rPr>
              <a:t>PCS</a:t>
            </a:r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1994489" y="6720044"/>
            <a:ext cx="1518267" cy="753621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 smtClean="0">
                <a:solidFill>
                  <a:schemeClr val="lt1"/>
                </a:solidFill>
              </a:rPr>
              <a:t>Doc</a:t>
            </a:r>
            <a:r>
              <a:rPr lang="nl-NL" dirty="0" smtClean="0">
                <a:solidFill>
                  <a:schemeClr val="lt1"/>
                </a:solidFill>
              </a:rPr>
              <a:t> CS</a:t>
            </a:r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10" name="Rounded Rectangle 9">
            <a:hlinkClick r:id="rId3"/>
          </p:cNvPr>
          <p:cNvSpPr/>
          <p:nvPr/>
        </p:nvSpPr>
        <p:spPr>
          <a:xfrm>
            <a:off x="11518954" y="4868847"/>
            <a:ext cx="1518267" cy="753621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SOA CS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9204920" y="2973328"/>
            <a:ext cx="1518267" cy="753621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 smtClean="0"/>
              <a:t>DBaaS</a:t>
            </a:r>
            <a:endParaRPr lang="en-US" dirty="0"/>
          </a:p>
        </p:txBody>
      </p:sp>
      <p:cxnSp>
        <p:nvCxnSpPr>
          <p:cNvPr id="12" name="Elbow Connector 11"/>
          <p:cNvCxnSpPr>
            <a:stCxn id="38" idx="2"/>
            <a:endCxn id="9" idx="0"/>
          </p:cNvCxnSpPr>
          <p:nvPr/>
        </p:nvCxnSpPr>
        <p:spPr>
          <a:xfrm rot="5400000">
            <a:off x="2414367" y="6308057"/>
            <a:ext cx="751243" cy="72730"/>
          </a:xfrm>
          <a:prstGeom prst="bentConnector3">
            <a:avLst>
              <a:gd name="adj1" fmla="val 50000"/>
            </a:avLst>
          </a:prstGeom>
          <a:noFill/>
          <a:ln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3" name="Elbow Connector 12"/>
          <p:cNvCxnSpPr>
            <a:stCxn id="8" idx="3"/>
            <a:endCxn id="36" idx="2"/>
          </p:cNvCxnSpPr>
          <p:nvPr/>
        </p:nvCxnSpPr>
        <p:spPr>
          <a:xfrm flipV="1">
            <a:off x="6779958" y="5114738"/>
            <a:ext cx="1919098" cy="581257"/>
          </a:xfrm>
          <a:prstGeom prst="bentConnector2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2807321" y="3222284"/>
            <a:ext cx="576064" cy="47826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3095353" y="3144496"/>
            <a:ext cx="432048" cy="3040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endCxn id="6" idx="0"/>
          </p:cNvCxnSpPr>
          <p:nvPr/>
        </p:nvCxnSpPr>
        <p:spPr>
          <a:xfrm>
            <a:off x="3239369" y="2971550"/>
            <a:ext cx="918217" cy="11070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6"/>
          <p:cNvCxnSpPr>
            <a:stCxn id="6" idx="3"/>
            <a:endCxn id="7" idx="1"/>
          </p:cNvCxnSpPr>
          <p:nvPr/>
        </p:nvCxnSpPr>
        <p:spPr>
          <a:xfrm flipV="1">
            <a:off x="4837242" y="3110843"/>
            <a:ext cx="1553992" cy="524426"/>
          </a:xfrm>
          <a:prstGeom prst="bentConnector3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ounded Rectangle 17">
            <a:hlinkClick r:id="rId4"/>
          </p:cNvPr>
          <p:cNvSpPr/>
          <p:nvPr/>
        </p:nvSpPr>
        <p:spPr>
          <a:xfrm>
            <a:off x="12999816" y="6434831"/>
            <a:ext cx="2754482" cy="753621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MCS</a:t>
            </a:r>
            <a:endParaRPr lang="en-US" dirty="0"/>
          </a:p>
        </p:txBody>
      </p:sp>
      <p:sp>
        <p:nvSpPr>
          <p:cNvPr id="19" name="Rounded Rectangle 18">
            <a:hlinkClick r:id="rId5"/>
          </p:cNvPr>
          <p:cNvSpPr/>
          <p:nvPr/>
        </p:nvSpPr>
        <p:spPr>
          <a:xfrm>
            <a:off x="8458530" y="7662268"/>
            <a:ext cx="3226316" cy="1076602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2000" dirty="0">
                <a:solidFill>
                  <a:schemeClr val="lt1"/>
                </a:solidFill>
              </a:rPr>
              <a:t>JET on </a:t>
            </a:r>
          </a:p>
          <a:p>
            <a:pPr algn="ctr"/>
            <a:r>
              <a:rPr lang="nl-NL" sz="2000" dirty="0" err="1">
                <a:solidFill>
                  <a:schemeClr val="lt1"/>
                </a:solidFill>
              </a:rPr>
              <a:t>AppContainer</a:t>
            </a:r>
            <a:r>
              <a:rPr lang="nl-NL" sz="2000" dirty="0">
                <a:solidFill>
                  <a:schemeClr val="lt1"/>
                </a:solidFill>
              </a:rPr>
              <a:t> </a:t>
            </a:r>
            <a:r>
              <a:rPr lang="nl-NL" sz="2000" dirty="0" smtClean="0">
                <a:solidFill>
                  <a:schemeClr val="lt1"/>
                </a:solidFill>
              </a:rPr>
              <a:t>CS</a:t>
            </a:r>
            <a:endParaRPr lang="en-US" sz="2000" dirty="0">
              <a:solidFill>
                <a:schemeClr val="lt1"/>
              </a:solidFill>
            </a:endParaRPr>
          </a:p>
        </p:txBody>
      </p:sp>
      <p:cxnSp>
        <p:nvCxnSpPr>
          <p:cNvPr id="20" name="Elbow Connector 19"/>
          <p:cNvCxnSpPr>
            <a:stCxn id="46" idx="0"/>
            <a:endCxn id="10" idx="2"/>
          </p:cNvCxnSpPr>
          <p:nvPr/>
        </p:nvCxnSpPr>
        <p:spPr>
          <a:xfrm rot="5400000" flipH="1" flipV="1">
            <a:off x="11679058" y="5583798"/>
            <a:ext cx="560360" cy="637700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/>
          <p:cNvCxnSpPr>
            <a:stCxn id="19" idx="0"/>
            <a:endCxn id="46" idx="2"/>
          </p:cNvCxnSpPr>
          <p:nvPr/>
        </p:nvCxnSpPr>
        <p:spPr>
          <a:xfrm rot="5400000" flipH="1" flipV="1">
            <a:off x="10482521" y="6504401"/>
            <a:ext cx="747034" cy="1568700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/>
          <p:cNvCxnSpPr>
            <a:endCxn id="11" idx="3"/>
          </p:cNvCxnSpPr>
          <p:nvPr/>
        </p:nvCxnSpPr>
        <p:spPr>
          <a:xfrm rot="16200000" flipV="1">
            <a:off x="10533310" y="3540017"/>
            <a:ext cx="1504073" cy="1124318"/>
          </a:xfrm>
          <a:prstGeom prst="bentConnector2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>
            <a:hlinkClick r:id="rId6"/>
          </p:cNvPr>
          <p:cNvSpPr/>
          <p:nvPr/>
        </p:nvSpPr>
        <p:spPr>
          <a:xfrm>
            <a:off x="13714369" y="2913857"/>
            <a:ext cx="1518267" cy="753621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ACCS</a:t>
            </a:r>
            <a:endParaRPr lang="en-US" dirty="0"/>
          </a:p>
        </p:txBody>
      </p:sp>
      <p:cxnSp>
        <p:nvCxnSpPr>
          <p:cNvPr id="25" name="Elbow Connector 24"/>
          <p:cNvCxnSpPr>
            <a:stCxn id="10" idx="0"/>
          </p:cNvCxnSpPr>
          <p:nvPr/>
        </p:nvCxnSpPr>
        <p:spPr>
          <a:xfrm rot="5400000" flipH="1" flipV="1">
            <a:off x="12292513" y="3446992"/>
            <a:ext cx="1407431" cy="1436281"/>
          </a:xfrm>
          <a:prstGeom prst="bentConnector2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ounded Rectangle 25"/>
          <p:cNvSpPr/>
          <p:nvPr/>
        </p:nvSpPr>
        <p:spPr>
          <a:xfrm>
            <a:off x="4433446" y="7043545"/>
            <a:ext cx="2305166" cy="753621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 smtClean="0">
                <a:solidFill>
                  <a:schemeClr val="lt1"/>
                </a:solidFill>
              </a:rPr>
              <a:t>Conversations</a:t>
            </a:r>
            <a:endParaRPr lang="en-US" dirty="0">
              <a:solidFill>
                <a:schemeClr val="lt1"/>
              </a:solidFill>
            </a:endParaRPr>
          </a:p>
        </p:txBody>
      </p:sp>
      <p:cxnSp>
        <p:nvCxnSpPr>
          <p:cNvPr id="27" name="Elbow Connector 26"/>
          <p:cNvCxnSpPr>
            <a:stCxn id="8" idx="2"/>
            <a:endCxn id="26" idx="0"/>
          </p:cNvCxnSpPr>
          <p:nvPr/>
        </p:nvCxnSpPr>
        <p:spPr>
          <a:xfrm rot="5400000">
            <a:off x="5318057" y="6340777"/>
            <a:ext cx="970740" cy="434796"/>
          </a:xfrm>
          <a:prstGeom prst="bentConnector3">
            <a:avLst>
              <a:gd name="adj1" fmla="val 50000"/>
            </a:avLst>
          </a:prstGeom>
          <a:noFill/>
          <a:ln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8" name="Rounded Rectangle 27"/>
          <p:cNvSpPr/>
          <p:nvPr/>
        </p:nvSpPr>
        <p:spPr>
          <a:xfrm>
            <a:off x="3932515" y="1667294"/>
            <a:ext cx="1805839" cy="8910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 smtClean="0"/>
              <a:t>Real “</a:t>
            </a:r>
            <a:r>
              <a:rPr lang="nl-NL" sz="1400" dirty="0" err="1" smtClean="0"/>
              <a:t>Things</a:t>
            </a:r>
            <a:r>
              <a:rPr lang="nl-NL" sz="1400" dirty="0" smtClean="0"/>
              <a:t>” (Pis, </a:t>
            </a:r>
            <a:r>
              <a:rPr lang="nl-NL" sz="1400" dirty="0" err="1" smtClean="0"/>
              <a:t>Arduino’s</a:t>
            </a:r>
            <a:r>
              <a:rPr lang="nl-NL" sz="1400" dirty="0" smtClean="0"/>
              <a:t>, …)</a:t>
            </a:r>
            <a:endParaRPr lang="en-US" sz="1400" dirty="0"/>
          </a:p>
        </p:txBody>
      </p:sp>
      <p:cxnSp>
        <p:nvCxnSpPr>
          <p:cNvPr id="29" name="Elbow Connector 28"/>
          <p:cNvCxnSpPr>
            <a:stCxn id="28" idx="3"/>
            <a:endCxn id="7" idx="0"/>
          </p:cNvCxnSpPr>
          <p:nvPr/>
        </p:nvCxnSpPr>
        <p:spPr>
          <a:xfrm>
            <a:off x="5738354" y="2112830"/>
            <a:ext cx="1412014" cy="621202"/>
          </a:xfrm>
          <a:prstGeom prst="bentConnector2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Cloud 29"/>
          <p:cNvSpPr/>
          <p:nvPr/>
        </p:nvSpPr>
        <p:spPr>
          <a:xfrm>
            <a:off x="12511561" y="400640"/>
            <a:ext cx="2971001" cy="1196680"/>
          </a:xfrm>
          <a:prstGeom prst="cloud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2" descr="https://i.kinja-img.com/gawker-media/image/upload/s--orhKhzhJ--/c_fill,fl_progressive,g_north,h_358,q_80,w_636/18iwgcfj83c3gpng.png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37221" y="303390"/>
            <a:ext cx="2423024" cy="1363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2" name="Elbow Connector 31"/>
          <p:cNvCxnSpPr>
            <a:stCxn id="24" idx="0"/>
            <a:endCxn id="30" idx="1"/>
          </p:cNvCxnSpPr>
          <p:nvPr/>
        </p:nvCxnSpPr>
        <p:spPr>
          <a:xfrm rot="16200000" flipV="1">
            <a:off x="13576378" y="2016731"/>
            <a:ext cx="1317811" cy="476441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Elbow Connector 33"/>
          <p:cNvCxnSpPr>
            <a:stCxn id="36" idx="1"/>
          </p:cNvCxnSpPr>
          <p:nvPr/>
        </p:nvCxnSpPr>
        <p:spPr>
          <a:xfrm rot="10800000">
            <a:off x="4587240" y="3920872"/>
            <a:ext cx="3352682" cy="757570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ounded Rectangle 35">
            <a:hlinkClick r:id="rId8"/>
          </p:cNvPr>
          <p:cNvSpPr/>
          <p:nvPr/>
        </p:nvSpPr>
        <p:spPr>
          <a:xfrm>
            <a:off x="7939922" y="4242146"/>
            <a:ext cx="1518267" cy="872592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ICS</a:t>
            </a:r>
            <a:endParaRPr lang="en-US" dirty="0"/>
          </a:p>
        </p:txBody>
      </p:sp>
      <p:pic>
        <p:nvPicPr>
          <p:cNvPr id="37" name="Picture 2" descr="https://pbs.twimg.com/profile_images/656652222512521216/kj3zG0jH.png"/>
          <p:cNvPicPr>
            <a:picLocks noChangeAspect="1" noChangeArrowheads="1"/>
          </p:cNvPicPr>
          <p:nvPr/>
        </p:nvPicPr>
        <p:blipFill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7546" y="7528016"/>
            <a:ext cx="538301" cy="538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Rounded Rectangle 37"/>
          <p:cNvSpPr/>
          <p:nvPr/>
        </p:nvSpPr>
        <p:spPr>
          <a:xfrm>
            <a:off x="2067219" y="5215180"/>
            <a:ext cx="1518267" cy="753621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>
                <a:solidFill>
                  <a:schemeClr val="lt1"/>
                </a:solidFill>
              </a:rPr>
              <a:t>Sites CS</a:t>
            </a:r>
            <a:endParaRPr lang="en-US" dirty="0">
              <a:solidFill>
                <a:schemeClr val="lt1"/>
              </a:solidFill>
            </a:endParaRPr>
          </a:p>
        </p:txBody>
      </p:sp>
      <p:cxnSp>
        <p:nvCxnSpPr>
          <p:cNvPr id="39" name="Elbow Connector 38"/>
          <p:cNvCxnSpPr>
            <a:stCxn id="8" idx="1"/>
          </p:cNvCxnSpPr>
          <p:nvPr/>
        </p:nvCxnSpPr>
        <p:spPr>
          <a:xfrm rot="10800000">
            <a:off x="3605203" y="5572885"/>
            <a:ext cx="1656488" cy="123110"/>
          </a:xfrm>
          <a:prstGeom prst="bentConnector3">
            <a:avLst>
              <a:gd name="adj1" fmla="val 50000"/>
            </a:avLst>
          </a:prstGeom>
          <a:noFill/>
          <a:ln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0" name="Elbow Connector 39"/>
          <p:cNvCxnSpPr>
            <a:stCxn id="5" idx="0"/>
            <a:endCxn id="28" idx="1"/>
          </p:cNvCxnSpPr>
          <p:nvPr/>
        </p:nvCxnSpPr>
        <p:spPr>
          <a:xfrm rot="5400000" flipH="1" flipV="1">
            <a:off x="3288762" y="1557385"/>
            <a:ext cx="88308" cy="1199198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ounded Rectangle 41"/>
          <p:cNvSpPr/>
          <p:nvPr/>
        </p:nvSpPr>
        <p:spPr>
          <a:xfrm>
            <a:off x="13166726" y="8357808"/>
            <a:ext cx="1435554" cy="670601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dirty="0">
                <a:solidFill>
                  <a:schemeClr val="accent3"/>
                </a:solidFill>
              </a:rPr>
              <a:t>MAX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43" name="Rounded Rectangle 42"/>
          <p:cNvSpPr/>
          <p:nvPr/>
        </p:nvSpPr>
        <p:spPr>
          <a:xfrm>
            <a:off x="13959582" y="6940264"/>
            <a:ext cx="1351542" cy="484471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dirty="0" err="1">
                <a:solidFill>
                  <a:schemeClr val="accent3"/>
                </a:solidFill>
              </a:rPr>
              <a:t>ChatBot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44" name="Rounded Rectangle 43"/>
          <p:cNvSpPr/>
          <p:nvPr/>
        </p:nvSpPr>
        <p:spPr>
          <a:xfrm>
            <a:off x="15816495" y="2181451"/>
            <a:ext cx="1268828" cy="732406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dirty="0" smtClean="0">
                <a:solidFill>
                  <a:schemeClr val="accent3"/>
                </a:solidFill>
              </a:rPr>
              <a:t>(O)SSI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46" name="Rounded Rectangle 45"/>
          <p:cNvSpPr/>
          <p:nvPr/>
        </p:nvSpPr>
        <p:spPr>
          <a:xfrm>
            <a:off x="11005974" y="6182828"/>
            <a:ext cx="1268828" cy="732406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dirty="0">
                <a:solidFill>
                  <a:schemeClr val="accent3"/>
                </a:solidFill>
              </a:rPr>
              <a:t>API P</a:t>
            </a:r>
            <a:endParaRPr lang="en-US" dirty="0">
              <a:solidFill>
                <a:schemeClr val="accent3"/>
              </a:solidFill>
            </a:endParaRPr>
          </a:p>
        </p:txBody>
      </p:sp>
      <p:pic>
        <p:nvPicPr>
          <p:cNvPr id="48" name="Picture 16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56749" y="7487240"/>
            <a:ext cx="649630" cy="6198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" name="Picture 19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03580" y="7722001"/>
            <a:ext cx="743017" cy="722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0" name="Elbow Connector 49"/>
          <p:cNvCxnSpPr>
            <a:endCxn id="43" idx="2"/>
          </p:cNvCxnSpPr>
          <p:nvPr/>
        </p:nvCxnSpPr>
        <p:spPr>
          <a:xfrm rot="10800000">
            <a:off x="14635354" y="7424735"/>
            <a:ext cx="526697" cy="475066"/>
          </a:xfrm>
          <a:prstGeom prst="bentConnector2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Elbow Connector 50"/>
          <p:cNvCxnSpPr>
            <a:stCxn id="42" idx="0"/>
          </p:cNvCxnSpPr>
          <p:nvPr/>
        </p:nvCxnSpPr>
        <p:spPr>
          <a:xfrm rot="16200000" flipV="1">
            <a:off x="13095970" y="7569274"/>
            <a:ext cx="1219550" cy="357517"/>
          </a:xfrm>
          <a:prstGeom prst="bentConnector3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ounded Rectangle 51"/>
          <p:cNvSpPr/>
          <p:nvPr/>
        </p:nvSpPr>
        <p:spPr>
          <a:xfrm>
            <a:off x="15113718" y="4855749"/>
            <a:ext cx="1405553" cy="699791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1800" dirty="0">
                <a:solidFill>
                  <a:schemeClr val="accent3"/>
                </a:solidFill>
              </a:rPr>
              <a:t>OMC</a:t>
            </a:r>
          </a:p>
          <a:p>
            <a:pPr algn="ctr"/>
            <a:r>
              <a:rPr lang="nl-NL" sz="1800" dirty="0">
                <a:solidFill>
                  <a:schemeClr val="accent3"/>
                </a:solidFill>
              </a:rPr>
              <a:t>(APM, LA)</a:t>
            </a:r>
            <a:endParaRPr lang="en-US" sz="1800" dirty="0">
              <a:solidFill>
                <a:schemeClr val="accent3"/>
              </a:solidFill>
            </a:endParaRPr>
          </a:p>
        </p:txBody>
      </p:sp>
      <p:sp>
        <p:nvSpPr>
          <p:cNvPr id="53" name="Oval 52"/>
          <p:cNvSpPr/>
          <p:nvPr/>
        </p:nvSpPr>
        <p:spPr>
          <a:xfrm>
            <a:off x="12827576" y="5306194"/>
            <a:ext cx="488298" cy="376811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</p:txBody>
      </p:sp>
      <p:sp>
        <p:nvSpPr>
          <p:cNvPr id="54" name="TextBox 53"/>
          <p:cNvSpPr txBox="1"/>
          <p:nvPr/>
        </p:nvSpPr>
        <p:spPr>
          <a:xfrm>
            <a:off x="12800844" y="5299487"/>
            <a:ext cx="5707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 smtClean="0">
                <a:solidFill>
                  <a:schemeClr val="bg1"/>
                </a:solidFill>
              </a:rPr>
              <a:t>APM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55" name="Elbow Connector 54"/>
          <p:cNvCxnSpPr/>
          <p:nvPr/>
        </p:nvCxnSpPr>
        <p:spPr>
          <a:xfrm>
            <a:off x="13371622" y="5346696"/>
            <a:ext cx="1742096" cy="26589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55"/>
          <p:cNvSpPr/>
          <p:nvPr/>
        </p:nvSpPr>
        <p:spPr>
          <a:xfrm>
            <a:off x="12827575" y="5612052"/>
            <a:ext cx="410917" cy="322981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</p:txBody>
      </p:sp>
      <p:sp>
        <p:nvSpPr>
          <p:cNvPr id="57" name="TextBox 56"/>
          <p:cNvSpPr txBox="1"/>
          <p:nvPr/>
        </p:nvSpPr>
        <p:spPr>
          <a:xfrm>
            <a:off x="12826491" y="5587519"/>
            <a:ext cx="4123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 smtClean="0">
                <a:solidFill>
                  <a:schemeClr val="bg1"/>
                </a:solidFill>
              </a:rPr>
              <a:t>LA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58" name="Oval 57"/>
          <p:cNvSpPr/>
          <p:nvPr/>
        </p:nvSpPr>
        <p:spPr>
          <a:xfrm>
            <a:off x="10535770" y="3552698"/>
            <a:ext cx="410917" cy="322981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</p:txBody>
      </p:sp>
      <p:sp>
        <p:nvSpPr>
          <p:cNvPr id="59" name="TextBox 58"/>
          <p:cNvSpPr txBox="1"/>
          <p:nvPr/>
        </p:nvSpPr>
        <p:spPr>
          <a:xfrm>
            <a:off x="10585186" y="3603730"/>
            <a:ext cx="4123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 smtClean="0">
                <a:solidFill>
                  <a:schemeClr val="bg1"/>
                </a:solidFill>
              </a:rPr>
              <a:t>LA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62" name="Oval 61"/>
          <p:cNvSpPr/>
          <p:nvPr/>
        </p:nvSpPr>
        <p:spPr>
          <a:xfrm>
            <a:off x="11359207" y="8485318"/>
            <a:ext cx="488298" cy="376811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</p:txBody>
      </p:sp>
      <p:sp>
        <p:nvSpPr>
          <p:cNvPr id="63" name="TextBox 62"/>
          <p:cNvSpPr txBox="1"/>
          <p:nvPr/>
        </p:nvSpPr>
        <p:spPr>
          <a:xfrm>
            <a:off x="11332475" y="8478611"/>
            <a:ext cx="5707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 smtClean="0">
                <a:solidFill>
                  <a:schemeClr val="bg1"/>
                </a:solidFill>
              </a:rPr>
              <a:t>APM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65" name="Elbow Connector 64"/>
          <p:cNvCxnSpPr>
            <a:stCxn id="18" idx="1"/>
            <a:endCxn id="46" idx="3"/>
          </p:cNvCxnSpPr>
          <p:nvPr/>
        </p:nvCxnSpPr>
        <p:spPr>
          <a:xfrm rot="10800000">
            <a:off x="12274802" y="6549032"/>
            <a:ext cx="725014" cy="262611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Rounded Rectangle 73"/>
          <p:cNvSpPr/>
          <p:nvPr/>
        </p:nvSpPr>
        <p:spPr>
          <a:xfrm>
            <a:off x="863898" y="8203041"/>
            <a:ext cx="1740618" cy="82784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dirty="0" err="1">
                <a:solidFill>
                  <a:schemeClr val="accent3"/>
                </a:solidFill>
              </a:rPr>
              <a:t>Dev</a:t>
            </a:r>
            <a:r>
              <a:rPr lang="nl-NL" dirty="0">
                <a:solidFill>
                  <a:schemeClr val="accent3"/>
                </a:solidFill>
              </a:rPr>
              <a:t> CS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76" name="Rounded Rectangle 75"/>
          <p:cNvSpPr/>
          <p:nvPr/>
        </p:nvSpPr>
        <p:spPr>
          <a:xfrm>
            <a:off x="13157692" y="4178913"/>
            <a:ext cx="1113353" cy="721591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dirty="0">
                <a:solidFill>
                  <a:schemeClr val="accent3"/>
                </a:solidFill>
              </a:rPr>
              <a:t>Event Hub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77" name="Lightning Bolt 76"/>
          <p:cNvSpPr/>
          <p:nvPr/>
        </p:nvSpPr>
        <p:spPr>
          <a:xfrm>
            <a:off x="13722225" y="3757618"/>
            <a:ext cx="300610" cy="556899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Lightning Bolt 77"/>
          <p:cNvSpPr/>
          <p:nvPr/>
        </p:nvSpPr>
        <p:spPr>
          <a:xfrm>
            <a:off x="8522943" y="7355325"/>
            <a:ext cx="419861" cy="54447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Lightning Bolt 79"/>
          <p:cNvSpPr/>
          <p:nvPr/>
        </p:nvSpPr>
        <p:spPr>
          <a:xfrm>
            <a:off x="12891726" y="6059669"/>
            <a:ext cx="413573" cy="550782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4" name="Picture 2" descr="http://all4desktop.com/data_images/original/4240423-people.jpg"/>
          <p:cNvPicPr>
            <a:picLocks noChangeAspect="1" noChangeArrowheads="1"/>
          </p:cNvPicPr>
          <p:nvPr/>
        </p:nvPicPr>
        <p:blipFill>
          <a:blip r:embed="rId1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9282" y="2397837"/>
            <a:ext cx="1148873" cy="792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s://encrypted-tbn2.gstatic.com/images?q=tbn:ANd9GcT7x2m3qGKGEF2a7LCVtO5_AhdTN9T-0HrL_I3nMS1SAmF4NV4qd6wdpG0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82283" y="3920872"/>
            <a:ext cx="914661" cy="693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9" name="Rounded Rectangle 158"/>
          <p:cNvSpPr/>
          <p:nvPr/>
        </p:nvSpPr>
        <p:spPr>
          <a:xfrm>
            <a:off x="9222961" y="5543029"/>
            <a:ext cx="1518267" cy="753621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JCS</a:t>
            </a:r>
            <a:endParaRPr lang="en-US" dirty="0"/>
          </a:p>
        </p:txBody>
      </p:sp>
      <p:sp>
        <p:nvSpPr>
          <p:cNvPr id="160" name="Oval 159"/>
          <p:cNvSpPr/>
          <p:nvPr/>
        </p:nvSpPr>
        <p:spPr>
          <a:xfrm>
            <a:off x="10474374" y="5961347"/>
            <a:ext cx="488298" cy="376811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</p:txBody>
      </p:sp>
      <p:sp>
        <p:nvSpPr>
          <p:cNvPr id="161" name="TextBox 160"/>
          <p:cNvSpPr txBox="1"/>
          <p:nvPr/>
        </p:nvSpPr>
        <p:spPr>
          <a:xfrm>
            <a:off x="10447642" y="5954640"/>
            <a:ext cx="5707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 smtClean="0">
                <a:solidFill>
                  <a:schemeClr val="bg1"/>
                </a:solidFill>
              </a:rPr>
              <a:t>APM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62" name="Oval 161"/>
          <p:cNvSpPr/>
          <p:nvPr/>
        </p:nvSpPr>
        <p:spPr>
          <a:xfrm>
            <a:off x="10474373" y="6267205"/>
            <a:ext cx="410917" cy="322981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</p:txBody>
      </p:sp>
      <p:sp>
        <p:nvSpPr>
          <p:cNvPr id="163" name="TextBox 162"/>
          <p:cNvSpPr txBox="1"/>
          <p:nvPr/>
        </p:nvSpPr>
        <p:spPr>
          <a:xfrm>
            <a:off x="10473289" y="6242672"/>
            <a:ext cx="4123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 smtClean="0">
                <a:solidFill>
                  <a:schemeClr val="bg1"/>
                </a:solidFill>
              </a:rPr>
              <a:t>LA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165" name="Elbow Connector 164"/>
          <p:cNvCxnSpPr>
            <a:stCxn id="24" idx="1"/>
            <a:endCxn id="155" idx="3"/>
          </p:cNvCxnSpPr>
          <p:nvPr/>
        </p:nvCxnSpPr>
        <p:spPr>
          <a:xfrm rot="10800000">
            <a:off x="13086233" y="2244940"/>
            <a:ext cx="628136" cy="1045729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Elbow Connector 169"/>
          <p:cNvCxnSpPr>
            <a:stCxn id="7" idx="3"/>
            <a:endCxn id="36" idx="0"/>
          </p:cNvCxnSpPr>
          <p:nvPr/>
        </p:nvCxnSpPr>
        <p:spPr>
          <a:xfrm>
            <a:off x="7909501" y="3110843"/>
            <a:ext cx="789555" cy="1131303"/>
          </a:xfrm>
          <a:prstGeom prst="bentConnector2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/>
          <p:cNvCxnSpPr/>
          <p:nvPr/>
        </p:nvCxnSpPr>
        <p:spPr>
          <a:xfrm flipH="1">
            <a:off x="3527401" y="6059669"/>
            <a:ext cx="1734290" cy="813277"/>
          </a:xfrm>
          <a:prstGeom prst="straightConnector1">
            <a:avLst/>
          </a:prstGeom>
          <a:noFill/>
          <a:ln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76" name="Elbow Connector 175"/>
          <p:cNvCxnSpPr>
            <a:endCxn id="8" idx="0"/>
          </p:cNvCxnSpPr>
          <p:nvPr/>
        </p:nvCxnSpPr>
        <p:spPr>
          <a:xfrm rot="10800000" flipV="1">
            <a:off x="6020825" y="4854212"/>
            <a:ext cx="1919098" cy="464971"/>
          </a:xfrm>
          <a:prstGeom prst="bentConnector2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Elbow Connector 179"/>
          <p:cNvCxnSpPr>
            <a:endCxn id="2050" idx="1"/>
          </p:cNvCxnSpPr>
          <p:nvPr/>
        </p:nvCxnSpPr>
        <p:spPr>
          <a:xfrm flipV="1">
            <a:off x="13059366" y="4267429"/>
            <a:ext cx="2722917" cy="847309"/>
          </a:xfrm>
          <a:prstGeom prst="bentConnector3">
            <a:avLst>
              <a:gd name="adj1" fmla="val 69030"/>
            </a:avLst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Elbow Connector 181"/>
          <p:cNvCxnSpPr>
            <a:stCxn id="2050" idx="0"/>
            <a:endCxn id="44" idx="2"/>
          </p:cNvCxnSpPr>
          <p:nvPr/>
        </p:nvCxnSpPr>
        <p:spPr>
          <a:xfrm rot="5400000" flipH="1" flipV="1">
            <a:off x="15841754" y="3311718"/>
            <a:ext cx="1007015" cy="211295"/>
          </a:xfrm>
          <a:prstGeom prst="bentConnector3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Elbow Connector 183"/>
          <p:cNvCxnSpPr>
            <a:stCxn id="44" idx="0"/>
          </p:cNvCxnSpPr>
          <p:nvPr/>
        </p:nvCxnSpPr>
        <p:spPr>
          <a:xfrm rot="5400000" flipH="1" flipV="1">
            <a:off x="16300387" y="1817817"/>
            <a:ext cx="514157" cy="213113"/>
          </a:xfrm>
          <a:prstGeom prst="bentConnector3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9" name="Elbow Connector 2048"/>
          <p:cNvCxnSpPr>
            <a:stCxn id="159" idx="0"/>
            <a:endCxn id="11" idx="2"/>
          </p:cNvCxnSpPr>
          <p:nvPr/>
        </p:nvCxnSpPr>
        <p:spPr>
          <a:xfrm rot="16200000" flipV="1">
            <a:off x="9065035" y="4625968"/>
            <a:ext cx="1816080" cy="18041"/>
          </a:xfrm>
          <a:prstGeom prst="bentConnector3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8" name="Right Arrow 2057"/>
          <p:cNvSpPr/>
          <p:nvPr/>
        </p:nvSpPr>
        <p:spPr>
          <a:xfrm>
            <a:off x="8783990" y="7288751"/>
            <a:ext cx="225081" cy="2326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" name="Right Arrow 202"/>
          <p:cNvSpPr/>
          <p:nvPr/>
        </p:nvSpPr>
        <p:spPr>
          <a:xfrm>
            <a:off x="13136496" y="5988099"/>
            <a:ext cx="225081" cy="2326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" name="Right Arrow 204"/>
          <p:cNvSpPr/>
          <p:nvPr/>
        </p:nvSpPr>
        <p:spPr>
          <a:xfrm>
            <a:off x="13518244" y="3792121"/>
            <a:ext cx="225081" cy="2326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77" name="Elbow Connector 2076"/>
          <p:cNvCxnSpPr>
            <a:stCxn id="76" idx="3"/>
            <a:endCxn id="24" idx="2"/>
          </p:cNvCxnSpPr>
          <p:nvPr/>
        </p:nvCxnSpPr>
        <p:spPr>
          <a:xfrm flipV="1">
            <a:off x="14271045" y="3667478"/>
            <a:ext cx="202458" cy="872231"/>
          </a:xfrm>
          <a:prstGeom prst="bentConnector2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Elbow Connector 83"/>
          <p:cNvCxnSpPr/>
          <p:nvPr/>
        </p:nvCxnSpPr>
        <p:spPr>
          <a:xfrm rot="10800000">
            <a:off x="4587240" y="3920872"/>
            <a:ext cx="3352682" cy="757570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Elbow Connector 84"/>
          <p:cNvCxnSpPr/>
          <p:nvPr/>
        </p:nvCxnSpPr>
        <p:spPr>
          <a:xfrm rot="10800000" flipV="1">
            <a:off x="6020825" y="4854212"/>
            <a:ext cx="1919098" cy="464971"/>
          </a:xfrm>
          <a:prstGeom prst="bentConnector2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Elbow Connector 85"/>
          <p:cNvCxnSpPr/>
          <p:nvPr/>
        </p:nvCxnSpPr>
        <p:spPr>
          <a:xfrm rot="16200000" flipV="1">
            <a:off x="9065035" y="4625968"/>
            <a:ext cx="1816080" cy="18041"/>
          </a:xfrm>
          <a:prstGeom prst="bentConnector3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Elbow Connector 86"/>
          <p:cNvCxnSpPr/>
          <p:nvPr/>
        </p:nvCxnSpPr>
        <p:spPr>
          <a:xfrm>
            <a:off x="9458189" y="4724162"/>
            <a:ext cx="2060765" cy="567216"/>
          </a:xfrm>
          <a:prstGeom prst="bentConnector3">
            <a:avLst>
              <a:gd name="adj1" fmla="val 7107"/>
            </a:avLst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Elbow Connector 88"/>
          <p:cNvCxnSpPr/>
          <p:nvPr/>
        </p:nvCxnSpPr>
        <p:spPr>
          <a:xfrm rot="10800000">
            <a:off x="9458192" y="4526280"/>
            <a:ext cx="2118505" cy="621378"/>
          </a:xfrm>
          <a:prstGeom prst="bentConnector3">
            <a:avLst>
              <a:gd name="adj1" fmla="val 85968"/>
            </a:avLst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Oval 91"/>
          <p:cNvSpPr/>
          <p:nvPr/>
        </p:nvSpPr>
        <p:spPr>
          <a:xfrm>
            <a:off x="15027177" y="3448521"/>
            <a:ext cx="410917" cy="322981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</p:txBody>
      </p:sp>
      <p:sp>
        <p:nvSpPr>
          <p:cNvPr id="93" name="TextBox 92"/>
          <p:cNvSpPr txBox="1"/>
          <p:nvPr/>
        </p:nvSpPr>
        <p:spPr>
          <a:xfrm>
            <a:off x="15076593" y="3499553"/>
            <a:ext cx="4123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 smtClean="0">
                <a:solidFill>
                  <a:schemeClr val="bg1"/>
                </a:solidFill>
              </a:rPr>
              <a:t>LA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90" name="Elbow Connector 89"/>
          <p:cNvCxnSpPr>
            <a:stCxn id="96" idx="2"/>
          </p:cNvCxnSpPr>
          <p:nvPr/>
        </p:nvCxnSpPr>
        <p:spPr>
          <a:xfrm rot="16200000" flipH="1">
            <a:off x="7952582" y="3183206"/>
            <a:ext cx="1848238" cy="269639"/>
          </a:xfrm>
          <a:prstGeom prst="bentConnector3">
            <a:avLst>
              <a:gd name="adj1" fmla="val 25263"/>
            </a:avLst>
          </a:prstGeom>
          <a:ln w="38100">
            <a:solidFill>
              <a:srgbClr val="FF993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Elbow Connector 94"/>
          <p:cNvCxnSpPr>
            <a:stCxn id="91" idx="2"/>
          </p:cNvCxnSpPr>
          <p:nvPr/>
        </p:nvCxnSpPr>
        <p:spPr>
          <a:xfrm rot="5400000">
            <a:off x="9904873" y="2457018"/>
            <a:ext cx="575491" cy="457128"/>
          </a:xfrm>
          <a:prstGeom prst="bentConnector3">
            <a:avLst>
              <a:gd name="adj1" fmla="val 50000"/>
            </a:avLst>
          </a:prstGeom>
          <a:ln w="38100">
            <a:solidFill>
              <a:srgbClr val="FF993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Rounded Rectangle 95"/>
          <p:cNvSpPr/>
          <p:nvPr/>
        </p:nvSpPr>
        <p:spPr>
          <a:xfrm>
            <a:off x="8061901" y="1584780"/>
            <a:ext cx="1359961" cy="809127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 smtClean="0"/>
              <a:t>SOA CS Business </a:t>
            </a:r>
            <a:r>
              <a:rPr lang="nl-NL" sz="1400" dirty="0" err="1" smtClean="0"/>
              <a:t>Insight</a:t>
            </a:r>
            <a:endParaRPr lang="en-US" sz="1400" dirty="0"/>
          </a:p>
        </p:txBody>
      </p:sp>
      <p:cxnSp>
        <p:nvCxnSpPr>
          <p:cNvPr id="97" name="Elbow Connector 96"/>
          <p:cNvCxnSpPr>
            <a:stCxn id="96" idx="3"/>
          </p:cNvCxnSpPr>
          <p:nvPr/>
        </p:nvCxnSpPr>
        <p:spPr>
          <a:xfrm>
            <a:off x="9421862" y="1989344"/>
            <a:ext cx="2648219" cy="2879502"/>
          </a:xfrm>
          <a:prstGeom prst="bentConnector2">
            <a:avLst/>
          </a:prstGeom>
          <a:ln w="38100">
            <a:solidFill>
              <a:srgbClr val="FF993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Rounded Rectangle 97"/>
          <p:cNvSpPr/>
          <p:nvPr/>
        </p:nvSpPr>
        <p:spPr>
          <a:xfrm>
            <a:off x="10128724" y="4102176"/>
            <a:ext cx="1348961" cy="984522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l-NL" sz="1600" dirty="0" smtClean="0"/>
              <a:t>Container </a:t>
            </a:r>
            <a:br>
              <a:rPr lang="nl-NL" sz="1600" dirty="0" smtClean="0"/>
            </a:br>
            <a:r>
              <a:rPr lang="nl-NL" sz="1600" dirty="0" smtClean="0"/>
              <a:t>Cloud</a:t>
            </a:r>
          </a:p>
          <a:p>
            <a:endParaRPr lang="nl-NL" sz="1600" dirty="0"/>
          </a:p>
          <a:p>
            <a:endParaRPr lang="en-US" sz="1600" dirty="0"/>
          </a:p>
        </p:txBody>
      </p:sp>
      <p:sp>
        <p:nvSpPr>
          <p:cNvPr id="99" name="Rectangle 98"/>
          <p:cNvSpPr/>
          <p:nvPr/>
        </p:nvSpPr>
        <p:spPr>
          <a:xfrm>
            <a:off x="10390701" y="4634989"/>
            <a:ext cx="1031425" cy="2655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 err="1" smtClean="0"/>
              <a:t>Elastic</a:t>
            </a:r>
            <a:r>
              <a:rPr lang="nl-NL" sz="1200" dirty="0" smtClean="0"/>
              <a:t> Search</a:t>
            </a:r>
            <a:endParaRPr lang="en-US" sz="1200" dirty="0"/>
          </a:p>
        </p:txBody>
      </p:sp>
      <p:cxnSp>
        <p:nvCxnSpPr>
          <p:cNvPr id="100" name="Elbow Connector 99"/>
          <p:cNvCxnSpPr>
            <a:endCxn id="99" idx="2"/>
          </p:cNvCxnSpPr>
          <p:nvPr/>
        </p:nvCxnSpPr>
        <p:spPr>
          <a:xfrm rot="16200000" flipV="1">
            <a:off x="10476410" y="5330508"/>
            <a:ext cx="1282326" cy="422317"/>
          </a:xfrm>
          <a:prstGeom prst="bentConnector3">
            <a:avLst/>
          </a:prstGeom>
          <a:ln w="38100">
            <a:solidFill>
              <a:srgbClr val="FF993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Elbow Connector 100"/>
          <p:cNvCxnSpPr>
            <a:endCxn id="99" idx="0"/>
          </p:cNvCxnSpPr>
          <p:nvPr/>
        </p:nvCxnSpPr>
        <p:spPr>
          <a:xfrm rot="10800000" flipV="1">
            <a:off x="10906415" y="3635269"/>
            <a:ext cx="2836911" cy="999720"/>
          </a:xfrm>
          <a:prstGeom prst="bentConnector2">
            <a:avLst/>
          </a:prstGeom>
          <a:ln w="12700">
            <a:solidFill>
              <a:srgbClr val="FF993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Rounded Rectangle 101"/>
          <p:cNvSpPr/>
          <p:nvPr/>
        </p:nvSpPr>
        <p:spPr>
          <a:xfrm>
            <a:off x="7581242" y="6338158"/>
            <a:ext cx="1359961" cy="809127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 smtClean="0"/>
              <a:t>Application Builder Cloud Service</a:t>
            </a:r>
            <a:endParaRPr lang="en-US" sz="1400" dirty="0"/>
          </a:p>
        </p:txBody>
      </p:sp>
      <p:cxnSp>
        <p:nvCxnSpPr>
          <p:cNvPr id="103" name="Elbow Connector 102"/>
          <p:cNvCxnSpPr/>
          <p:nvPr/>
        </p:nvCxnSpPr>
        <p:spPr>
          <a:xfrm flipV="1">
            <a:off x="8941203" y="6762391"/>
            <a:ext cx="2064771" cy="193691"/>
          </a:xfrm>
          <a:prstGeom prst="bentConnector3">
            <a:avLst/>
          </a:prstGeom>
          <a:ln w="38100">
            <a:solidFill>
              <a:srgbClr val="FF993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Rounded Rectangle 154"/>
          <p:cNvSpPr/>
          <p:nvPr/>
        </p:nvSpPr>
        <p:spPr>
          <a:xfrm>
            <a:off x="11452606" y="1867256"/>
            <a:ext cx="1633627" cy="755365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2000" dirty="0">
                <a:solidFill>
                  <a:schemeClr val="accent3"/>
                </a:solidFill>
              </a:rPr>
              <a:t>Application Cache </a:t>
            </a:r>
            <a:endParaRPr lang="en-US" sz="2000" dirty="0">
              <a:solidFill>
                <a:schemeClr val="accent3"/>
              </a:solidFill>
            </a:endParaRPr>
          </a:p>
        </p:txBody>
      </p:sp>
      <p:sp>
        <p:nvSpPr>
          <p:cNvPr id="91" name="Rounded Rectangle 90"/>
          <p:cNvSpPr/>
          <p:nvPr/>
        </p:nvSpPr>
        <p:spPr>
          <a:xfrm>
            <a:off x="9688893" y="1584780"/>
            <a:ext cx="1464577" cy="813057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dirty="0" smtClean="0"/>
              <a:t>Data </a:t>
            </a:r>
            <a:r>
              <a:rPr lang="nl-NL" sz="1600" dirty="0" err="1" smtClean="0"/>
              <a:t>Vizualization</a:t>
            </a:r>
            <a:endParaRPr lang="en-US" sz="1600" dirty="0"/>
          </a:p>
        </p:txBody>
      </p:sp>
      <p:sp>
        <p:nvSpPr>
          <p:cNvPr id="104" name="Rounded Rectangle 103"/>
          <p:cNvSpPr/>
          <p:nvPr/>
        </p:nvSpPr>
        <p:spPr>
          <a:xfrm>
            <a:off x="13737464" y="5589525"/>
            <a:ext cx="1359961" cy="744588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 smtClean="0"/>
              <a:t>Messaging Cloud Service</a:t>
            </a:r>
            <a:endParaRPr lang="en-US" sz="1400" dirty="0"/>
          </a:p>
        </p:txBody>
      </p:sp>
      <p:cxnSp>
        <p:nvCxnSpPr>
          <p:cNvPr id="4" name="Elbow Connector 3"/>
          <p:cNvCxnSpPr>
            <a:endCxn id="104" idx="1"/>
          </p:cNvCxnSpPr>
          <p:nvPr/>
        </p:nvCxnSpPr>
        <p:spPr>
          <a:xfrm flipV="1">
            <a:off x="12269419" y="5961819"/>
            <a:ext cx="1468045" cy="376339"/>
          </a:xfrm>
          <a:prstGeom prst="bentConnector3">
            <a:avLst>
              <a:gd name="adj1" fmla="val 20933"/>
            </a:avLst>
          </a:prstGeom>
          <a:ln w="38100">
            <a:solidFill>
              <a:srgbClr val="FF9933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Rounded Rectangle 104"/>
          <p:cNvSpPr/>
          <p:nvPr/>
        </p:nvSpPr>
        <p:spPr>
          <a:xfrm>
            <a:off x="4415193" y="8565508"/>
            <a:ext cx="1518267" cy="753621"/>
          </a:xfrm>
          <a:prstGeom prst="roundRect">
            <a:avLst/>
          </a:prstGeom>
          <a:solidFill>
            <a:schemeClr val="bg2">
              <a:lumMod val="65000"/>
            </a:schemeClr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 smtClean="0">
                <a:solidFill>
                  <a:schemeClr val="lt1"/>
                </a:solidFill>
              </a:rPr>
              <a:t>Compute</a:t>
            </a:r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106" name="Rounded Rectangle 105"/>
          <p:cNvSpPr/>
          <p:nvPr/>
        </p:nvSpPr>
        <p:spPr>
          <a:xfrm>
            <a:off x="6101674" y="8565508"/>
            <a:ext cx="1518267" cy="753621"/>
          </a:xfrm>
          <a:prstGeom prst="roundRect">
            <a:avLst/>
          </a:prstGeom>
          <a:solidFill>
            <a:schemeClr val="bg2">
              <a:lumMod val="65000"/>
            </a:schemeClr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>
                <a:solidFill>
                  <a:schemeClr val="lt1"/>
                </a:solidFill>
              </a:rPr>
              <a:t>Storage</a:t>
            </a:r>
            <a:endParaRPr lang="en-US" dirty="0">
              <a:solidFill>
                <a:schemeClr val="lt1"/>
              </a:solidFill>
            </a:endParaRPr>
          </a:p>
        </p:txBody>
      </p:sp>
      <p:pic>
        <p:nvPicPr>
          <p:cNvPr id="107" name="Picture 2" descr="Image result for google sheets icon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46926" y="683099"/>
            <a:ext cx="1001686" cy="1001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" name="Picture 4" descr="Related image"/>
          <p:cNvPicPr>
            <a:picLocks noChangeAspect="1" noChangeArrowheads="1"/>
          </p:cNvPicPr>
          <p:nvPr/>
        </p:nvPicPr>
        <p:blipFill>
          <a:blip r:embed="rId1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95471" y="229819"/>
            <a:ext cx="783302" cy="783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0" name="Picture 8" descr="Image result for google calendar logo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93035" y="49112"/>
            <a:ext cx="864430" cy="864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2280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Conclusion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17701" y="2603501"/>
            <a:ext cx="14907259" cy="5727700"/>
          </a:xfrm>
        </p:spPr>
        <p:txBody>
          <a:bodyPr>
            <a:normAutofit/>
          </a:bodyPr>
          <a:lstStyle/>
          <a:p>
            <a:r>
              <a:rPr lang="nl-NL" dirty="0" err="1" smtClean="0"/>
              <a:t>What</a:t>
            </a:r>
            <a:r>
              <a:rPr lang="nl-NL" dirty="0" smtClean="0"/>
              <a:t> </a:t>
            </a:r>
            <a:r>
              <a:rPr lang="nl-NL" dirty="0" err="1" smtClean="0"/>
              <a:t>about</a:t>
            </a:r>
            <a:r>
              <a:rPr lang="nl-NL" dirty="0" smtClean="0"/>
              <a:t> </a:t>
            </a:r>
            <a:r>
              <a:rPr lang="nl-NL" dirty="0" err="1" smtClean="0"/>
              <a:t>that</a:t>
            </a:r>
            <a:r>
              <a:rPr lang="nl-NL" dirty="0" smtClean="0"/>
              <a:t> </a:t>
            </a:r>
            <a:r>
              <a:rPr lang="nl-NL" dirty="0" err="1" smtClean="0"/>
              <a:t>world</a:t>
            </a:r>
            <a:r>
              <a:rPr lang="nl-NL" dirty="0" smtClean="0"/>
              <a:t> record?</a:t>
            </a:r>
            <a:br>
              <a:rPr lang="nl-NL" dirty="0" smtClean="0"/>
            </a:br>
            <a:r>
              <a:rPr lang="nl-NL" dirty="0" smtClean="0"/>
              <a:t/>
            </a:r>
            <a:br>
              <a:rPr lang="nl-NL" dirty="0" smtClean="0"/>
            </a:br>
            <a:endParaRPr lang="nl-NL" dirty="0" smtClean="0"/>
          </a:p>
          <a:p>
            <a:r>
              <a:rPr lang="nl-NL" dirty="0" smtClean="0"/>
              <a:t>Mutual </a:t>
            </a:r>
            <a:r>
              <a:rPr lang="nl-NL" dirty="0" err="1" smtClean="0"/>
              <a:t>integration</a:t>
            </a:r>
            <a:r>
              <a:rPr lang="nl-NL" dirty="0" smtClean="0"/>
              <a:t> of Oracle PaaS Cloud services is </a:t>
            </a:r>
            <a:r>
              <a:rPr lang="nl-NL" dirty="0" err="1" smtClean="0"/>
              <a:t>becoming</a:t>
            </a:r>
            <a:r>
              <a:rPr lang="nl-NL" dirty="0" smtClean="0"/>
              <a:t> more </a:t>
            </a:r>
            <a:r>
              <a:rPr lang="nl-NL" dirty="0" err="1" smtClean="0"/>
              <a:t>natural</a:t>
            </a:r>
            <a:endParaRPr lang="nl-NL" dirty="0" smtClean="0"/>
          </a:p>
          <a:p>
            <a:r>
              <a:rPr lang="nl-NL" dirty="0" smtClean="0"/>
              <a:t>The </a:t>
            </a:r>
            <a:r>
              <a:rPr lang="nl-NL" dirty="0" err="1" smtClean="0"/>
              <a:t>current</a:t>
            </a:r>
            <a:r>
              <a:rPr lang="nl-NL" dirty="0" smtClean="0"/>
              <a:t> Oracle PaaS palette offers </a:t>
            </a:r>
            <a:r>
              <a:rPr lang="nl-NL" dirty="0" err="1" smtClean="0"/>
              <a:t>many</a:t>
            </a:r>
            <a:r>
              <a:rPr lang="nl-NL" dirty="0" smtClean="0"/>
              <a:t> options for </a:t>
            </a:r>
            <a:r>
              <a:rPr lang="nl-NL" dirty="0" err="1" smtClean="0"/>
              <a:t>implementing</a:t>
            </a:r>
            <a:r>
              <a:rPr lang="nl-NL" dirty="0" smtClean="0"/>
              <a:t> Platform </a:t>
            </a:r>
            <a:r>
              <a:rPr lang="nl-NL" dirty="0" err="1" smtClean="0"/>
              <a:t>components</a:t>
            </a:r>
            <a:endParaRPr lang="nl-NL" dirty="0" smtClean="0"/>
          </a:p>
          <a:p>
            <a:pPr lvl="1"/>
            <a:r>
              <a:rPr lang="nl-NL" dirty="0" err="1" smtClean="0"/>
              <a:t>There</a:t>
            </a:r>
            <a:r>
              <a:rPr lang="nl-NL" dirty="0" smtClean="0"/>
              <a:t> is </a:t>
            </a:r>
            <a:r>
              <a:rPr lang="nl-NL" dirty="0" err="1" smtClean="0"/>
              <a:t>some</a:t>
            </a:r>
            <a:r>
              <a:rPr lang="nl-NL" dirty="0" smtClean="0"/>
              <a:t> overlap</a:t>
            </a:r>
          </a:p>
          <a:p>
            <a:pPr lvl="1"/>
            <a:r>
              <a:rPr lang="nl-NL" dirty="0" err="1" smtClean="0"/>
              <a:t>There</a:t>
            </a:r>
            <a:r>
              <a:rPr lang="nl-NL" dirty="0" smtClean="0"/>
              <a:t> is </a:t>
            </a:r>
            <a:r>
              <a:rPr lang="nl-NL" dirty="0" err="1" smtClean="0"/>
              <a:t>some</a:t>
            </a:r>
            <a:r>
              <a:rPr lang="nl-NL" dirty="0" smtClean="0"/>
              <a:t> </a:t>
            </a:r>
            <a:r>
              <a:rPr lang="nl-NL" dirty="0" err="1" smtClean="0"/>
              <a:t>lack</a:t>
            </a:r>
            <a:r>
              <a:rPr lang="nl-NL" dirty="0" smtClean="0"/>
              <a:t> of </a:t>
            </a:r>
            <a:r>
              <a:rPr lang="nl-NL" dirty="0" err="1" smtClean="0"/>
              <a:t>obvious</a:t>
            </a:r>
            <a:r>
              <a:rPr lang="nl-NL" dirty="0" smtClean="0"/>
              <a:t> </a:t>
            </a:r>
            <a:r>
              <a:rPr lang="nl-NL" dirty="0" err="1" smtClean="0"/>
              <a:t>integration</a:t>
            </a:r>
            <a:r>
              <a:rPr lang="nl-NL" dirty="0" smtClean="0"/>
              <a:t> </a:t>
            </a:r>
          </a:p>
          <a:p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there</a:t>
            </a:r>
            <a:r>
              <a:rPr lang="nl-NL" dirty="0" smtClean="0"/>
              <a:t> are more services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be</a:t>
            </a:r>
            <a:r>
              <a:rPr lang="nl-NL" dirty="0" smtClean="0"/>
              <a:t> </a:t>
            </a:r>
            <a:r>
              <a:rPr lang="nl-NL" dirty="0" err="1" smtClean="0"/>
              <a:t>added</a:t>
            </a:r>
            <a:r>
              <a:rPr lang="nl-NL" dirty="0" smtClean="0"/>
              <a:t> – </a:t>
            </a:r>
            <a:r>
              <a:rPr lang="nl-NL" dirty="0" err="1" smtClean="0"/>
              <a:t>so</a:t>
            </a:r>
            <a:r>
              <a:rPr lang="nl-NL" dirty="0" smtClean="0"/>
              <a:t> next </a:t>
            </a:r>
            <a:r>
              <a:rPr lang="nl-NL" dirty="0" err="1" smtClean="0"/>
              <a:t>year</a:t>
            </a:r>
            <a:r>
              <a:rPr lang="nl-NL" dirty="0" smtClean="0"/>
              <a:t>, a new record!</a:t>
            </a:r>
          </a:p>
          <a:p>
            <a:pPr lvl="1"/>
            <a:r>
              <a:rPr lang="nl-NL" dirty="0" err="1" smtClean="0"/>
              <a:t>Provided</a:t>
            </a:r>
            <a:r>
              <a:rPr lang="nl-NL" dirty="0" smtClean="0"/>
              <a:t> we get a </a:t>
            </a:r>
            <a:r>
              <a:rPr lang="nl-NL" dirty="0" err="1" smtClean="0"/>
              <a:t>longer</a:t>
            </a:r>
            <a:r>
              <a:rPr lang="nl-NL" dirty="0" smtClean="0"/>
              <a:t> slot</a:t>
            </a:r>
          </a:p>
          <a:p>
            <a:endParaRPr lang="nl-NL" dirty="0"/>
          </a:p>
          <a:p>
            <a:endParaRPr lang="en-US" dirty="0"/>
          </a:p>
        </p:txBody>
      </p:sp>
      <p:pic>
        <p:nvPicPr>
          <p:cNvPr id="1026" name="Picture 2" descr="Image resul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0375" y="1569720"/>
            <a:ext cx="238125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/>
          <p:cNvGrpSpPr/>
          <p:nvPr/>
        </p:nvGrpSpPr>
        <p:grpSpPr>
          <a:xfrm>
            <a:off x="7635219" y="7765767"/>
            <a:ext cx="7784465" cy="1080734"/>
            <a:chOff x="1694815" y="5729602"/>
            <a:chExt cx="14704811" cy="1973899"/>
          </a:xfrm>
        </p:grpSpPr>
        <p:pic>
          <p:nvPicPr>
            <p:cNvPr id="5" name="Picture 2" descr="C:\Users\lucas_j\Pictures\lucas\Lucas-kleiner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35106" y="5798501"/>
              <a:ext cx="1715719" cy="19050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3" descr="E:\Lonneke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52851" y="5729602"/>
              <a:ext cx="1729987" cy="194617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2" descr="Torsten Winterber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03093" y="5798501"/>
              <a:ext cx="2068547" cy="187727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4" descr="Mark Simpson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629" r="11661"/>
            <a:stretch/>
          </p:blipFill>
          <p:spPr bwMode="auto">
            <a:xfrm>
              <a:off x="3852083" y="5798501"/>
              <a:ext cx="1948500" cy="19050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2" descr="Image result for danilo schmiedel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94815" y="5798501"/>
              <a:ext cx="1905000" cy="19050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4" descr="Image result for richard olrichs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23908" y="5729602"/>
              <a:ext cx="1946175" cy="194617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6" descr="Image result for sven bernhardt opitz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522350" y="5798501"/>
              <a:ext cx="1877276" cy="187727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586625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7770" y="843460"/>
            <a:ext cx="15506829" cy="1346288"/>
          </a:xfrm>
        </p:spPr>
        <p:txBody>
          <a:bodyPr/>
          <a:lstStyle/>
          <a:p>
            <a:r>
              <a:rPr lang="nl-NL" dirty="0" err="1" smtClean="0"/>
              <a:t>Soaring</a:t>
            </a:r>
            <a:r>
              <a:rPr lang="nl-NL" dirty="0" smtClean="0"/>
              <a:t> </a:t>
            </a:r>
            <a:r>
              <a:rPr lang="nl-NL" dirty="0" err="1" smtClean="0"/>
              <a:t>through</a:t>
            </a:r>
            <a:r>
              <a:rPr lang="nl-NL" dirty="0" smtClean="0"/>
              <a:t> </a:t>
            </a:r>
            <a:r>
              <a:rPr lang="nl-NL" dirty="0" err="1" smtClean="0"/>
              <a:t>the</a:t>
            </a:r>
            <a:r>
              <a:rPr lang="nl-NL" dirty="0" smtClean="0"/>
              <a:t> </a:t>
            </a:r>
            <a:r>
              <a:rPr lang="nl-NL" dirty="0" err="1" smtClean="0"/>
              <a:t>clouds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 err="1" smtClean="0"/>
              <a:t>Prepared</a:t>
            </a:r>
            <a:r>
              <a:rPr lang="nl-NL" dirty="0" smtClean="0"/>
              <a:t> </a:t>
            </a:r>
            <a:r>
              <a:rPr lang="nl-NL" dirty="0" err="1" smtClean="0"/>
              <a:t>by</a:t>
            </a:r>
            <a:r>
              <a:rPr lang="nl-NL" dirty="0" smtClean="0"/>
              <a:t> </a:t>
            </a:r>
            <a:r>
              <a:rPr lang="nl-NL" dirty="0" err="1" smtClean="0"/>
              <a:t>international</a:t>
            </a:r>
            <a:r>
              <a:rPr lang="nl-NL" dirty="0" smtClean="0"/>
              <a:t> team of Oracle ACE Directors</a:t>
            </a:r>
          </a:p>
          <a:p>
            <a:r>
              <a:rPr lang="nl-NL" dirty="0" err="1" smtClean="0"/>
              <a:t>Presented</a:t>
            </a:r>
            <a:r>
              <a:rPr lang="nl-NL" dirty="0" smtClean="0"/>
              <a:t> </a:t>
            </a:r>
            <a:r>
              <a:rPr lang="nl-NL" dirty="0" err="1" smtClean="0"/>
              <a:t>three</a:t>
            </a:r>
            <a:r>
              <a:rPr lang="nl-NL" dirty="0" smtClean="0"/>
              <a:t> </a:t>
            </a:r>
            <a:r>
              <a:rPr lang="nl-NL" dirty="0" err="1" smtClean="0"/>
              <a:t>times</a:t>
            </a:r>
            <a:r>
              <a:rPr lang="nl-NL" dirty="0" smtClean="0"/>
              <a:t> </a:t>
            </a:r>
            <a:r>
              <a:rPr lang="nl-NL" dirty="0" err="1" smtClean="0"/>
              <a:t>before</a:t>
            </a:r>
            <a:r>
              <a:rPr lang="nl-NL" dirty="0" smtClean="0"/>
              <a:t> </a:t>
            </a:r>
            <a:r>
              <a:rPr lang="nl-NL" dirty="0" err="1" smtClean="0"/>
              <a:t>today</a:t>
            </a:r>
            <a:r>
              <a:rPr lang="nl-NL" dirty="0" smtClean="0"/>
              <a:t>:</a:t>
            </a:r>
          </a:p>
          <a:p>
            <a:pPr lvl="1"/>
            <a:r>
              <a:rPr lang="nl-NL" dirty="0" smtClean="0"/>
              <a:t>Valencia, </a:t>
            </a:r>
            <a:r>
              <a:rPr lang="nl-NL" dirty="0" err="1" smtClean="0"/>
              <a:t>March</a:t>
            </a:r>
            <a:r>
              <a:rPr lang="nl-NL" dirty="0" smtClean="0"/>
              <a:t> 2016</a:t>
            </a:r>
          </a:p>
          <a:p>
            <a:pPr lvl="1"/>
            <a:r>
              <a:rPr lang="nl-NL" dirty="0" smtClean="0"/>
              <a:t>Katwijk, </a:t>
            </a:r>
            <a:r>
              <a:rPr lang="nl-NL" dirty="0" err="1" smtClean="0"/>
              <a:t>June</a:t>
            </a:r>
            <a:r>
              <a:rPr lang="nl-NL" dirty="0" smtClean="0"/>
              <a:t> 2016</a:t>
            </a:r>
          </a:p>
          <a:p>
            <a:pPr lvl="1"/>
            <a:r>
              <a:rPr lang="nl-NL" dirty="0" smtClean="0"/>
              <a:t>San Francisco, September 2016</a:t>
            </a:r>
          </a:p>
          <a:p>
            <a:r>
              <a:rPr lang="nl-NL" dirty="0" err="1" smtClean="0"/>
              <a:t>Objective</a:t>
            </a:r>
            <a:r>
              <a:rPr lang="nl-NL" dirty="0" smtClean="0"/>
              <a:t>: </a:t>
            </a:r>
            <a:r>
              <a:rPr lang="nl-NL" dirty="0" err="1" smtClean="0"/>
              <a:t>demonstrate</a:t>
            </a:r>
            <a:r>
              <a:rPr lang="nl-NL" dirty="0" smtClean="0"/>
              <a:t> live a </a:t>
            </a:r>
            <a:r>
              <a:rPr lang="nl-NL" dirty="0" err="1" smtClean="0"/>
              <a:t>working</a:t>
            </a:r>
            <a:r>
              <a:rPr lang="nl-NL" dirty="0" smtClean="0"/>
              <a:t> end-</a:t>
            </a:r>
            <a:r>
              <a:rPr lang="nl-NL" dirty="0" err="1" smtClean="0"/>
              <a:t>to</a:t>
            </a:r>
            <a:r>
              <a:rPr lang="nl-NL" dirty="0" smtClean="0"/>
              <a:t>-end </a:t>
            </a:r>
            <a:r>
              <a:rPr lang="nl-NL" dirty="0" err="1" smtClean="0"/>
              <a:t>integrated</a:t>
            </a:r>
            <a:r>
              <a:rPr lang="nl-NL" dirty="0" smtClean="0"/>
              <a:t> flow </a:t>
            </a:r>
            <a:r>
              <a:rPr lang="nl-NL" dirty="0" err="1" smtClean="0"/>
              <a:t>using</a:t>
            </a:r>
            <a:r>
              <a:rPr lang="nl-NL" dirty="0" smtClean="0"/>
              <a:t> Oracle PaaS Cloud Services</a:t>
            </a:r>
          </a:p>
          <a:p>
            <a:pPr lvl="1"/>
            <a:r>
              <a:rPr lang="nl-NL" dirty="0" err="1"/>
              <a:t>a</a:t>
            </a:r>
            <a:r>
              <a:rPr lang="nl-NL" dirty="0" err="1" smtClean="0"/>
              <a:t>nd</a:t>
            </a:r>
            <a:r>
              <a:rPr lang="nl-NL" dirty="0" smtClean="0"/>
              <a:t> </a:t>
            </a:r>
            <a:r>
              <a:rPr lang="nl-NL" dirty="0" err="1" smtClean="0"/>
              <a:t>provide</a:t>
            </a:r>
            <a:r>
              <a:rPr lang="nl-NL" dirty="0" smtClean="0"/>
              <a:t> </a:t>
            </a:r>
            <a:r>
              <a:rPr lang="nl-NL" dirty="0" err="1" smtClean="0"/>
              <a:t>insight</a:t>
            </a:r>
            <a:r>
              <a:rPr lang="nl-NL" dirty="0" smtClean="0"/>
              <a:t> in </a:t>
            </a:r>
            <a:r>
              <a:rPr lang="nl-NL" dirty="0" err="1" smtClean="0"/>
              <a:t>how</a:t>
            </a:r>
            <a:r>
              <a:rPr lang="nl-NL" dirty="0" smtClean="0"/>
              <a:t> </a:t>
            </a:r>
            <a:r>
              <a:rPr lang="nl-NL" dirty="0" err="1" smtClean="0"/>
              <a:t>it</a:t>
            </a:r>
            <a:r>
              <a:rPr lang="nl-NL" dirty="0" smtClean="0"/>
              <a:t> is </a:t>
            </a:r>
            <a:r>
              <a:rPr lang="nl-NL" dirty="0" err="1" smtClean="0"/>
              <a:t>created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what</a:t>
            </a:r>
            <a:r>
              <a:rPr lang="nl-NL" dirty="0" smtClean="0"/>
              <a:t> </a:t>
            </a:r>
            <a:r>
              <a:rPr lang="nl-NL" dirty="0" err="1" smtClean="0"/>
              <a:t>the</a:t>
            </a:r>
            <a:r>
              <a:rPr lang="nl-NL" dirty="0" smtClean="0"/>
              <a:t> </a:t>
            </a:r>
            <a:r>
              <a:rPr lang="nl-NL" dirty="0" err="1" smtClean="0"/>
              <a:t>main</a:t>
            </a:r>
            <a:r>
              <a:rPr lang="nl-NL" dirty="0" smtClean="0"/>
              <a:t> </a:t>
            </a:r>
            <a:r>
              <a:rPr lang="nl-NL" dirty="0" err="1" smtClean="0"/>
              <a:t>challenges</a:t>
            </a:r>
            <a:r>
              <a:rPr lang="nl-NL" dirty="0" smtClean="0"/>
              <a:t> </a:t>
            </a:r>
            <a:r>
              <a:rPr lang="nl-NL" dirty="0" err="1" smtClean="0"/>
              <a:t>were</a:t>
            </a:r>
            <a:endParaRPr lang="en-US" dirty="0"/>
          </a:p>
        </p:txBody>
      </p:sp>
      <p:pic>
        <p:nvPicPr>
          <p:cNvPr id="5" name="Picture 2" descr="C:\Users\lucas_j\Pictures\amis25bth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01736" y="362227"/>
            <a:ext cx="4824536" cy="1618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s://pbs.twimg.com/media/CkB74XPXIAA69ms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9971" y="3543280"/>
            <a:ext cx="2450636" cy="1837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3879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7770" y="843460"/>
            <a:ext cx="15176629" cy="1346288"/>
          </a:xfrm>
        </p:spPr>
        <p:txBody>
          <a:bodyPr/>
          <a:lstStyle/>
          <a:p>
            <a:r>
              <a:rPr lang="nl-NL" dirty="0" smtClean="0"/>
              <a:t>end-</a:t>
            </a:r>
            <a:r>
              <a:rPr lang="nl-NL" dirty="0" err="1" smtClean="0"/>
              <a:t>to</a:t>
            </a:r>
            <a:r>
              <a:rPr lang="nl-NL" dirty="0" smtClean="0"/>
              <a:t>-end </a:t>
            </a:r>
            <a:r>
              <a:rPr lang="nl-NL" dirty="0" err="1"/>
              <a:t>integrated</a:t>
            </a:r>
            <a:r>
              <a:rPr lang="nl-NL" dirty="0"/>
              <a:t> flow </a:t>
            </a:r>
            <a:r>
              <a:rPr lang="nl-NL" dirty="0" err="1"/>
              <a:t>using</a:t>
            </a:r>
            <a:r>
              <a:rPr lang="nl-NL" dirty="0"/>
              <a:t> </a:t>
            </a:r>
            <a:r>
              <a:rPr lang="nl-NL" dirty="0" smtClean="0">
                <a:solidFill>
                  <a:srgbClr val="FF0000"/>
                </a:solidFill>
              </a:rPr>
              <a:t>AS MANY </a:t>
            </a:r>
            <a:r>
              <a:rPr lang="nl-NL" dirty="0" smtClean="0"/>
              <a:t>Oracle </a:t>
            </a:r>
            <a:r>
              <a:rPr lang="nl-NL" dirty="0"/>
              <a:t>PaaS Cloud </a:t>
            </a:r>
            <a:r>
              <a:rPr lang="nl-NL" dirty="0" smtClean="0"/>
              <a:t>Services </a:t>
            </a:r>
            <a:r>
              <a:rPr lang="nl-NL" dirty="0" smtClean="0">
                <a:solidFill>
                  <a:srgbClr val="FF0000"/>
                </a:solidFill>
              </a:rPr>
              <a:t>as </a:t>
            </a:r>
            <a:r>
              <a:rPr lang="nl-NL" dirty="0" err="1" smtClean="0">
                <a:solidFill>
                  <a:srgbClr val="FF0000"/>
                </a:solidFill>
              </a:rPr>
              <a:t>possible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1026" name="Picture 2" descr="Image result for world recor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6855" y="4640897"/>
            <a:ext cx="6096000" cy="4429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world record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330" y="2529839"/>
            <a:ext cx="9915525" cy="3343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1056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The Team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smtClean="0"/>
              <a:t>Distributed</a:t>
            </a:r>
          </a:p>
          <a:p>
            <a:pPr lvl="1"/>
            <a:r>
              <a:rPr lang="nl-NL" dirty="0" smtClean="0"/>
              <a:t>Three </a:t>
            </a:r>
            <a:r>
              <a:rPr lang="nl-NL" dirty="0" err="1" smtClean="0"/>
              <a:t>countries</a:t>
            </a:r>
            <a:r>
              <a:rPr lang="nl-NL" dirty="0" smtClean="0"/>
              <a:t>, Five partners, Five </a:t>
            </a:r>
            <a:r>
              <a:rPr lang="nl-NL" dirty="0" err="1" smtClean="0"/>
              <a:t>Locations</a:t>
            </a:r>
            <a:endParaRPr lang="nl-NL" dirty="0" smtClean="0"/>
          </a:p>
          <a:p>
            <a:pPr lvl="1"/>
            <a:r>
              <a:rPr lang="nl-NL" dirty="0" smtClean="0"/>
              <a:t>The Cloud is </a:t>
            </a:r>
            <a:r>
              <a:rPr lang="nl-NL" dirty="0" err="1" smtClean="0"/>
              <a:t>omnipresent</a:t>
            </a:r>
            <a:endParaRPr lang="nl-NL" dirty="0"/>
          </a:p>
          <a:p>
            <a:pPr lvl="2"/>
            <a:r>
              <a:rPr lang="nl-NL" dirty="0" err="1" smtClean="0"/>
              <a:t>except</a:t>
            </a:r>
            <a:r>
              <a:rPr lang="nl-NL" dirty="0" smtClean="0"/>
              <a:t> </a:t>
            </a:r>
            <a:r>
              <a:rPr lang="nl-NL" dirty="0" err="1" smtClean="0"/>
              <a:t>when</a:t>
            </a:r>
            <a:r>
              <a:rPr lang="nl-NL" dirty="0" smtClean="0"/>
              <a:t> </a:t>
            </a:r>
            <a:r>
              <a:rPr lang="nl-NL" dirty="0" err="1" smtClean="0"/>
              <a:t>there</a:t>
            </a:r>
            <a:r>
              <a:rPr lang="nl-NL" dirty="0" smtClean="0"/>
              <a:t> is a form of </a:t>
            </a:r>
            <a:r>
              <a:rPr lang="nl-NL" dirty="0" err="1" smtClean="0"/>
              <a:t>outage</a:t>
            </a:r>
            <a:endParaRPr lang="nl-NL" dirty="0"/>
          </a:p>
          <a:p>
            <a:pPr lvl="1"/>
            <a:endParaRPr lang="en-US" dirty="0"/>
          </a:p>
        </p:txBody>
      </p:sp>
      <p:pic>
        <p:nvPicPr>
          <p:cNvPr id="1026" name="Picture 2" descr="C:\Users\lucas_j\Pictures\lucas\Lucas-kleiner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5106" y="5798501"/>
            <a:ext cx="1715719" cy="1905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E:\Lonneke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2851" y="5729602"/>
            <a:ext cx="1729987" cy="19461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Torsten Winterber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3093" y="5798501"/>
            <a:ext cx="2068547" cy="18772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ark Simpson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29" r="11661"/>
          <a:stretch/>
        </p:blipFill>
        <p:spPr bwMode="auto">
          <a:xfrm>
            <a:off x="3852083" y="5798501"/>
            <a:ext cx="1948500" cy="1905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Image result for danilo schmiedel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4815" y="5798501"/>
            <a:ext cx="1905000" cy="1905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richard olrichs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23908" y="5729602"/>
            <a:ext cx="1946175" cy="19461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sven bernhardt opitz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22350" y="5798501"/>
            <a:ext cx="1877276" cy="18772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4804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Business scenario (2016)</a:t>
            </a:r>
            <a:endParaRPr lang="en-US" dirty="0"/>
          </a:p>
        </p:txBody>
      </p:sp>
      <p:sp>
        <p:nvSpPr>
          <p:cNvPr id="3" name="Explosion 1 2"/>
          <p:cNvSpPr/>
          <p:nvPr/>
        </p:nvSpPr>
        <p:spPr>
          <a:xfrm>
            <a:off x="10571474" y="6667920"/>
            <a:ext cx="3769366" cy="2217000"/>
          </a:xfrm>
          <a:prstGeom prst="irregularSeal1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Oracle </a:t>
            </a:r>
            <a:r>
              <a:rPr lang="nl-NL" dirty="0" err="1" smtClean="0"/>
              <a:t>OpenWorld</a:t>
            </a:r>
            <a:r>
              <a:rPr lang="nl-NL" dirty="0" smtClean="0"/>
              <a:t> 2017</a:t>
            </a:r>
            <a:endParaRPr lang="en-US" dirty="0"/>
          </a:p>
        </p:txBody>
      </p:sp>
      <p:pic>
        <p:nvPicPr>
          <p:cNvPr id="4" name="Picture 2" descr="http://all4desktop.com/data_images/original/4240423-people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6831" y="4034584"/>
            <a:ext cx="2634211" cy="1816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http://nme.assets.ipccdn.co.uk/images/210116Adele_getty500440292_20_210116.article_x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9977" y="2890197"/>
            <a:ext cx="2805447" cy="1665734"/>
          </a:xfrm>
          <a:prstGeom prst="cloud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http://i.telegraph.co.uk/multimedia/archive/02277/Bruce_Springsteen__2277201b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9075" y="4509769"/>
            <a:ext cx="3598268" cy="2246016"/>
          </a:xfrm>
          <a:prstGeom prst="cloud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https://encrypted-tbn2.gstatic.com/images?q=tbn:ANd9GcQcn-jMZI4BH_axinMUOgrmqjojuZOWvih87iDGfTqaRo2pmTl_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1825" y="6258590"/>
            <a:ext cx="2514600" cy="1819276"/>
          </a:xfrm>
          <a:prstGeom prst="cloud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https://encrypted-tbn2.gstatic.com/images?q=tbn:ANd9GcT1wyuihiamt8y4k0Y2u37uRTH61AkBxgXwKawJ9kuRdDAe77wC3Q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177" y="6661518"/>
            <a:ext cx="2705100" cy="1685926"/>
          </a:xfrm>
          <a:prstGeom prst="cloud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ight Arrow 8"/>
          <p:cNvSpPr/>
          <p:nvPr/>
        </p:nvSpPr>
        <p:spPr>
          <a:xfrm rot="19460936">
            <a:off x="5243080" y="3917302"/>
            <a:ext cx="864096" cy="4888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 rot="949178">
            <a:off x="5233666" y="4640984"/>
            <a:ext cx="1482398" cy="102782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 rot="3073080">
            <a:off x="4390948" y="5739530"/>
            <a:ext cx="1345671" cy="4888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2" descr="https://g.twimg.com/Twitter_logo_blue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1906" y="3123094"/>
            <a:ext cx="909170" cy="739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https://g.twimg.com/Twitter_logo_blue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5761" y="3723064"/>
            <a:ext cx="454584" cy="369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https://g.twimg.com/Twitter_logo_blue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9199" y="3976767"/>
            <a:ext cx="454584" cy="369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ounded Rectangle 14"/>
          <p:cNvSpPr/>
          <p:nvPr/>
        </p:nvSpPr>
        <p:spPr>
          <a:xfrm>
            <a:off x="12097641" y="3475290"/>
            <a:ext cx="3127119" cy="113149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l-NL" dirty="0" err="1" smtClean="0"/>
              <a:t>Evaluate</a:t>
            </a:r>
            <a:r>
              <a:rPr lang="nl-NL" dirty="0" smtClean="0"/>
              <a:t> </a:t>
            </a:r>
            <a:r>
              <a:rPr lang="nl-NL" dirty="0" err="1" smtClean="0"/>
              <a:t>Proposal</a:t>
            </a:r>
            <a:endParaRPr lang="en-US" dirty="0"/>
          </a:p>
        </p:txBody>
      </p:sp>
      <p:sp>
        <p:nvSpPr>
          <p:cNvPr id="16" name="Smiley Face 15"/>
          <p:cNvSpPr/>
          <p:nvPr/>
        </p:nvSpPr>
        <p:spPr>
          <a:xfrm>
            <a:off x="13090725" y="4207397"/>
            <a:ext cx="504056" cy="501748"/>
          </a:xfrm>
          <a:prstGeom prst="smileyFac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Smiley Face 16"/>
          <p:cNvSpPr/>
          <p:nvPr/>
        </p:nvSpPr>
        <p:spPr>
          <a:xfrm>
            <a:off x="13090725" y="3378270"/>
            <a:ext cx="504056" cy="501748"/>
          </a:xfrm>
          <a:prstGeom prst="smileyFac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Block Arc 17"/>
          <p:cNvSpPr/>
          <p:nvPr/>
        </p:nvSpPr>
        <p:spPr>
          <a:xfrm>
            <a:off x="13197887" y="3689243"/>
            <a:ext cx="289732" cy="142079"/>
          </a:xfrm>
          <a:prstGeom prst="blockArc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8625424" y="1813074"/>
            <a:ext cx="2146070" cy="21171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l-NL" dirty="0" err="1" smtClean="0"/>
              <a:t>Analyze</a:t>
            </a:r>
            <a:r>
              <a:rPr lang="nl-NL" dirty="0" smtClean="0"/>
              <a:t> Twitter traffic </a:t>
            </a:r>
          </a:p>
          <a:p>
            <a:r>
              <a:rPr lang="nl-NL" dirty="0" smtClean="0"/>
              <a:t>&amp; </a:t>
            </a:r>
            <a:r>
              <a:rPr lang="nl-NL" dirty="0" err="1" smtClean="0"/>
              <a:t>Voting</a:t>
            </a:r>
            <a:r>
              <a:rPr lang="nl-NL" dirty="0" smtClean="0"/>
              <a:t> Machines</a:t>
            </a:r>
            <a:endParaRPr lang="en-US" dirty="0"/>
          </a:p>
        </p:txBody>
      </p:sp>
      <p:sp>
        <p:nvSpPr>
          <p:cNvPr id="20" name="Rounded Rectangle 19"/>
          <p:cNvSpPr/>
          <p:nvPr/>
        </p:nvSpPr>
        <p:spPr>
          <a:xfrm>
            <a:off x="10062860" y="5298548"/>
            <a:ext cx="4765659" cy="96004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l-NL" dirty="0" err="1" smtClean="0"/>
              <a:t>Publish</a:t>
            </a:r>
            <a:r>
              <a:rPr lang="nl-NL" dirty="0"/>
              <a:t> </a:t>
            </a:r>
            <a:r>
              <a:rPr lang="nl-NL" dirty="0" err="1" smtClean="0"/>
              <a:t>Enriched</a:t>
            </a:r>
            <a:r>
              <a:rPr lang="nl-NL" dirty="0" smtClean="0"/>
              <a:t> </a:t>
            </a:r>
            <a:r>
              <a:rPr lang="nl-NL" dirty="0" err="1" smtClean="0"/>
              <a:t>Approved</a:t>
            </a:r>
            <a:r>
              <a:rPr lang="nl-NL" dirty="0" smtClean="0"/>
              <a:t> </a:t>
            </a:r>
            <a:r>
              <a:rPr lang="nl-NL" dirty="0" err="1" smtClean="0"/>
              <a:t>Proposals</a:t>
            </a:r>
            <a:r>
              <a:rPr lang="nl-NL" dirty="0" smtClean="0"/>
              <a:t> on Web Portal</a:t>
            </a:r>
            <a:endParaRPr lang="en-US" dirty="0"/>
          </a:p>
        </p:txBody>
      </p:sp>
      <p:sp>
        <p:nvSpPr>
          <p:cNvPr id="21" name="Right Arrow 20"/>
          <p:cNvSpPr/>
          <p:nvPr/>
        </p:nvSpPr>
        <p:spPr>
          <a:xfrm rot="2053522">
            <a:off x="4713883" y="6282072"/>
            <a:ext cx="3570835" cy="2388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Elbow Connector 21"/>
          <p:cNvCxnSpPr>
            <a:stCxn id="19" idx="3"/>
            <a:endCxn id="15" idx="1"/>
          </p:cNvCxnSpPr>
          <p:nvPr/>
        </p:nvCxnSpPr>
        <p:spPr>
          <a:xfrm>
            <a:off x="10771494" y="2871665"/>
            <a:ext cx="1326147" cy="1169375"/>
          </a:xfrm>
          <a:prstGeom prst="bentConnector3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/>
          <p:cNvCxnSpPr>
            <a:stCxn id="15" idx="2"/>
            <a:endCxn id="20" idx="0"/>
          </p:cNvCxnSpPr>
          <p:nvPr/>
        </p:nvCxnSpPr>
        <p:spPr>
          <a:xfrm rot="5400000">
            <a:off x="12707567" y="4344913"/>
            <a:ext cx="691759" cy="1215511"/>
          </a:xfrm>
          <a:prstGeom prst="bentConnector3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reeform 23"/>
          <p:cNvSpPr/>
          <p:nvPr/>
        </p:nvSpPr>
        <p:spPr>
          <a:xfrm>
            <a:off x="5243038" y="1813074"/>
            <a:ext cx="3461047" cy="1771363"/>
          </a:xfrm>
          <a:custGeom>
            <a:avLst/>
            <a:gdLst>
              <a:gd name="connsiteX0" fmla="*/ 0 w 3461047"/>
              <a:gd name="connsiteY0" fmla="*/ 1771363 h 1771363"/>
              <a:gd name="connsiteX1" fmla="*/ 957129 w 3461047"/>
              <a:gd name="connsiteY1" fmla="*/ 352761 h 1771363"/>
              <a:gd name="connsiteX2" fmla="*/ 2264635 w 3461047"/>
              <a:gd name="connsiteY2" fmla="*/ 53658 h 1771363"/>
              <a:gd name="connsiteX3" fmla="*/ 3461047 w 3461047"/>
              <a:gd name="connsiteY3" fmla="*/ 1207340 h 1771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61047" h="1771363">
                <a:moveTo>
                  <a:pt x="0" y="1771363"/>
                </a:moveTo>
                <a:cubicBezTo>
                  <a:pt x="289845" y="1205204"/>
                  <a:pt x="579690" y="639045"/>
                  <a:pt x="957129" y="352761"/>
                </a:cubicBezTo>
                <a:cubicBezTo>
                  <a:pt x="1334568" y="66477"/>
                  <a:pt x="1847315" y="-88772"/>
                  <a:pt x="2264635" y="53658"/>
                </a:cubicBezTo>
                <a:cubicBezTo>
                  <a:pt x="2681955" y="196088"/>
                  <a:pt x="3071501" y="701714"/>
                  <a:pt x="3461047" y="1207340"/>
                </a:cubicBezTo>
              </a:path>
            </a:pathLst>
          </a:custGeom>
          <a:noFill/>
          <a:ln w="38100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091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Extended business scenario (2017)</a:t>
            </a:r>
            <a:endParaRPr lang="en-US" dirty="0"/>
          </a:p>
        </p:txBody>
      </p:sp>
      <p:sp>
        <p:nvSpPr>
          <p:cNvPr id="5" name="Explosion 1 4"/>
          <p:cNvSpPr/>
          <p:nvPr/>
        </p:nvSpPr>
        <p:spPr>
          <a:xfrm>
            <a:off x="10571474" y="6667920"/>
            <a:ext cx="3769366" cy="2217000"/>
          </a:xfrm>
          <a:prstGeom prst="irregularSeal1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Oracle </a:t>
            </a:r>
            <a:r>
              <a:rPr lang="nl-NL" dirty="0" err="1" smtClean="0"/>
              <a:t>OpenWorld</a:t>
            </a:r>
            <a:r>
              <a:rPr lang="nl-NL" dirty="0" smtClean="0"/>
              <a:t> 2017</a:t>
            </a:r>
            <a:endParaRPr lang="en-US" dirty="0"/>
          </a:p>
        </p:txBody>
      </p:sp>
      <p:pic>
        <p:nvPicPr>
          <p:cNvPr id="6" name="Picture 2" descr="http://all4desktop.com/data_images/original/4240423-people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6831" y="4034584"/>
            <a:ext cx="2634211" cy="1816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http://nme.assets.ipccdn.co.uk/images/210116Adele_getty500440292_20_210116.article_x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9977" y="2890197"/>
            <a:ext cx="2805447" cy="1665734"/>
          </a:xfrm>
          <a:prstGeom prst="cloud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http://i.telegraph.co.uk/multimedia/archive/02277/Bruce_Springsteen__2277201b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9075" y="4509769"/>
            <a:ext cx="3598268" cy="2246016"/>
          </a:xfrm>
          <a:prstGeom prst="cloud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https://encrypted-tbn2.gstatic.com/images?q=tbn:ANd9GcQcn-jMZI4BH_axinMUOgrmqjojuZOWvih87iDGfTqaRo2pmTl_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1825" y="6258590"/>
            <a:ext cx="2514600" cy="1819276"/>
          </a:xfrm>
          <a:prstGeom prst="cloud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https://encrypted-tbn2.gstatic.com/images?q=tbn:ANd9GcT1wyuihiamt8y4k0Y2u37uRTH61AkBxgXwKawJ9kuRdDAe77wC3Q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177" y="6661518"/>
            <a:ext cx="2705100" cy="1685926"/>
          </a:xfrm>
          <a:prstGeom prst="cloud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ight Arrow 10"/>
          <p:cNvSpPr/>
          <p:nvPr/>
        </p:nvSpPr>
        <p:spPr>
          <a:xfrm rot="19460936">
            <a:off x="5243080" y="3917302"/>
            <a:ext cx="864096" cy="4888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/>
          <p:cNvSpPr/>
          <p:nvPr/>
        </p:nvSpPr>
        <p:spPr>
          <a:xfrm rot="949178">
            <a:off x="5233666" y="4640984"/>
            <a:ext cx="1482398" cy="102782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/>
        </p:nvSpPr>
        <p:spPr>
          <a:xfrm rot="3073080">
            <a:off x="4390948" y="5739530"/>
            <a:ext cx="1345671" cy="4888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2" descr="https://g.twimg.com/Twitter_logo_blue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1906" y="3123094"/>
            <a:ext cx="909170" cy="739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https://g.twimg.com/Twitter_logo_blue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5761" y="3723064"/>
            <a:ext cx="454584" cy="369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https://g.twimg.com/Twitter_logo_blue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9199" y="3976767"/>
            <a:ext cx="454584" cy="369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ounded Rectangle 16"/>
          <p:cNvSpPr/>
          <p:nvPr/>
        </p:nvSpPr>
        <p:spPr>
          <a:xfrm>
            <a:off x="12097641" y="3475290"/>
            <a:ext cx="3127119" cy="113149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l-NL" dirty="0" err="1" smtClean="0"/>
              <a:t>Evaluate</a:t>
            </a:r>
            <a:r>
              <a:rPr lang="nl-NL" dirty="0" smtClean="0"/>
              <a:t> </a:t>
            </a:r>
            <a:r>
              <a:rPr lang="nl-NL" dirty="0" err="1" smtClean="0"/>
              <a:t>Proposal</a:t>
            </a:r>
            <a:endParaRPr lang="en-US" dirty="0"/>
          </a:p>
        </p:txBody>
      </p:sp>
      <p:sp>
        <p:nvSpPr>
          <p:cNvPr id="18" name="Smiley Face 17"/>
          <p:cNvSpPr/>
          <p:nvPr/>
        </p:nvSpPr>
        <p:spPr>
          <a:xfrm>
            <a:off x="13090725" y="4207397"/>
            <a:ext cx="504056" cy="501748"/>
          </a:xfrm>
          <a:prstGeom prst="smileyFac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Smiley Face 18"/>
          <p:cNvSpPr/>
          <p:nvPr/>
        </p:nvSpPr>
        <p:spPr>
          <a:xfrm>
            <a:off x="13090725" y="3378270"/>
            <a:ext cx="504056" cy="501748"/>
          </a:xfrm>
          <a:prstGeom prst="smileyFac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Block Arc 19"/>
          <p:cNvSpPr/>
          <p:nvPr/>
        </p:nvSpPr>
        <p:spPr>
          <a:xfrm>
            <a:off x="13197887" y="3689243"/>
            <a:ext cx="289732" cy="142079"/>
          </a:xfrm>
          <a:prstGeom prst="blockArc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8625424" y="1813074"/>
            <a:ext cx="2146070" cy="21171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l-NL" dirty="0" err="1" smtClean="0"/>
              <a:t>Analyze</a:t>
            </a:r>
            <a:r>
              <a:rPr lang="nl-NL" dirty="0" smtClean="0"/>
              <a:t> Twitter traffic </a:t>
            </a:r>
          </a:p>
          <a:p>
            <a:r>
              <a:rPr lang="nl-NL" dirty="0" smtClean="0"/>
              <a:t>&amp; </a:t>
            </a:r>
            <a:r>
              <a:rPr lang="nl-NL" dirty="0" err="1" smtClean="0"/>
              <a:t>Voting</a:t>
            </a:r>
            <a:r>
              <a:rPr lang="nl-NL" dirty="0" smtClean="0"/>
              <a:t> Machines</a:t>
            </a:r>
            <a:endParaRPr lang="en-US" dirty="0"/>
          </a:p>
        </p:txBody>
      </p:sp>
      <p:sp>
        <p:nvSpPr>
          <p:cNvPr id="22" name="Rounded Rectangle 21"/>
          <p:cNvSpPr/>
          <p:nvPr/>
        </p:nvSpPr>
        <p:spPr>
          <a:xfrm>
            <a:off x="10062860" y="5298548"/>
            <a:ext cx="4765659" cy="96004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l-NL" dirty="0" err="1" smtClean="0"/>
              <a:t>Publish</a:t>
            </a:r>
            <a:r>
              <a:rPr lang="nl-NL" dirty="0"/>
              <a:t> </a:t>
            </a:r>
            <a:r>
              <a:rPr lang="nl-NL" dirty="0" err="1" smtClean="0"/>
              <a:t>Enriched</a:t>
            </a:r>
            <a:r>
              <a:rPr lang="nl-NL" dirty="0" smtClean="0"/>
              <a:t> </a:t>
            </a:r>
            <a:r>
              <a:rPr lang="nl-NL" dirty="0" err="1" smtClean="0"/>
              <a:t>Approved</a:t>
            </a:r>
            <a:r>
              <a:rPr lang="nl-NL" dirty="0" smtClean="0"/>
              <a:t> </a:t>
            </a:r>
            <a:r>
              <a:rPr lang="nl-NL" dirty="0" err="1" smtClean="0"/>
              <a:t>Proposals</a:t>
            </a:r>
            <a:r>
              <a:rPr lang="nl-NL" dirty="0" smtClean="0"/>
              <a:t> on Web </a:t>
            </a:r>
            <a:r>
              <a:rPr lang="nl-NL" dirty="0"/>
              <a:t>P</a:t>
            </a:r>
            <a:r>
              <a:rPr lang="nl-NL" dirty="0" smtClean="0"/>
              <a:t>ortal</a:t>
            </a:r>
            <a:endParaRPr lang="en-US" dirty="0"/>
          </a:p>
        </p:txBody>
      </p:sp>
      <p:sp>
        <p:nvSpPr>
          <p:cNvPr id="23" name="Right Arrow 22"/>
          <p:cNvSpPr/>
          <p:nvPr/>
        </p:nvSpPr>
        <p:spPr>
          <a:xfrm rot="2053522">
            <a:off x="4713883" y="6282072"/>
            <a:ext cx="3570835" cy="2388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Elbow Connector 23"/>
          <p:cNvCxnSpPr>
            <a:stCxn id="21" idx="3"/>
            <a:endCxn id="17" idx="1"/>
          </p:cNvCxnSpPr>
          <p:nvPr/>
        </p:nvCxnSpPr>
        <p:spPr>
          <a:xfrm>
            <a:off x="10771494" y="2871665"/>
            <a:ext cx="1326147" cy="1169375"/>
          </a:xfrm>
          <a:prstGeom prst="bentConnector3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24"/>
          <p:cNvCxnSpPr>
            <a:stCxn id="17" idx="2"/>
            <a:endCxn id="22" idx="0"/>
          </p:cNvCxnSpPr>
          <p:nvPr/>
        </p:nvCxnSpPr>
        <p:spPr>
          <a:xfrm rot="5400000">
            <a:off x="12707567" y="4344913"/>
            <a:ext cx="691759" cy="1215511"/>
          </a:xfrm>
          <a:prstGeom prst="bentConnector3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Freeform 25"/>
          <p:cNvSpPr/>
          <p:nvPr/>
        </p:nvSpPr>
        <p:spPr>
          <a:xfrm>
            <a:off x="5243038" y="1813074"/>
            <a:ext cx="3461047" cy="1771363"/>
          </a:xfrm>
          <a:custGeom>
            <a:avLst/>
            <a:gdLst>
              <a:gd name="connsiteX0" fmla="*/ 0 w 3461047"/>
              <a:gd name="connsiteY0" fmla="*/ 1771363 h 1771363"/>
              <a:gd name="connsiteX1" fmla="*/ 957129 w 3461047"/>
              <a:gd name="connsiteY1" fmla="*/ 352761 h 1771363"/>
              <a:gd name="connsiteX2" fmla="*/ 2264635 w 3461047"/>
              <a:gd name="connsiteY2" fmla="*/ 53658 h 1771363"/>
              <a:gd name="connsiteX3" fmla="*/ 3461047 w 3461047"/>
              <a:gd name="connsiteY3" fmla="*/ 1207340 h 1771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61047" h="1771363">
                <a:moveTo>
                  <a:pt x="0" y="1771363"/>
                </a:moveTo>
                <a:cubicBezTo>
                  <a:pt x="289845" y="1205204"/>
                  <a:pt x="579690" y="639045"/>
                  <a:pt x="957129" y="352761"/>
                </a:cubicBezTo>
                <a:cubicBezTo>
                  <a:pt x="1334568" y="66477"/>
                  <a:pt x="1847315" y="-88772"/>
                  <a:pt x="2264635" y="53658"/>
                </a:cubicBezTo>
                <a:cubicBezTo>
                  <a:pt x="2681955" y="196088"/>
                  <a:pt x="3071501" y="701714"/>
                  <a:pt x="3461047" y="1207340"/>
                </a:cubicBezTo>
              </a:path>
            </a:pathLst>
          </a:custGeom>
          <a:noFill/>
          <a:ln w="38100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Arrow 26"/>
          <p:cNvSpPr/>
          <p:nvPr/>
        </p:nvSpPr>
        <p:spPr>
          <a:xfrm rot="18936806">
            <a:off x="14589040" y="5030662"/>
            <a:ext cx="1066549" cy="3609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ed Rectangle 27"/>
          <p:cNvSpPr/>
          <p:nvPr/>
        </p:nvSpPr>
        <p:spPr>
          <a:xfrm>
            <a:off x="15377159" y="3768091"/>
            <a:ext cx="1841183" cy="1779303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 smtClean="0">
                <a:solidFill>
                  <a:schemeClr val="accent3"/>
                </a:solidFill>
              </a:rPr>
              <a:t>Send</a:t>
            </a:r>
            <a:r>
              <a:rPr lang="nl-NL" dirty="0" smtClean="0">
                <a:solidFill>
                  <a:schemeClr val="accent3"/>
                </a:solidFill>
              </a:rPr>
              <a:t> email, </a:t>
            </a:r>
          </a:p>
          <a:p>
            <a:pPr algn="ctr"/>
            <a:r>
              <a:rPr lang="nl-NL" dirty="0" smtClean="0">
                <a:solidFill>
                  <a:schemeClr val="accent3"/>
                </a:solidFill>
              </a:rPr>
              <a:t>Update Document, …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15377159" y="5851404"/>
            <a:ext cx="1841183" cy="1779303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>
                <a:solidFill>
                  <a:schemeClr val="accent3"/>
                </a:solidFill>
              </a:rPr>
              <a:t>Access Artist </a:t>
            </a:r>
            <a:r>
              <a:rPr lang="nl-NL" dirty="0" err="1" smtClean="0">
                <a:solidFill>
                  <a:schemeClr val="accent3"/>
                </a:solidFill>
              </a:rPr>
              <a:t>proposal</a:t>
            </a:r>
            <a:r>
              <a:rPr lang="nl-NL" dirty="0" smtClean="0">
                <a:solidFill>
                  <a:schemeClr val="accent3"/>
                </a:solidFill>
              </a:rPr>
              <a:t> </a:t>
            </a:r>
            <a:r>
              <a:rPr lang="nl-NL" dirty="0" err="1" smtClean="0">
                <a:solidFill>
                  <a:schemeClr val="accent3"/>
                </a:solidFill>
              </a:rPr>
              <a:t>through</a:t>
            </a:r>
            <a:r>
              <a:rPr lang="nl-NL" dirty="0" smtClean="0">
                <a:solidFill>
                  <a:schemeClr val="accent3"/>
                </a:solidFill>
              </a:rPr>
              <a:t> Chat </a:t>
            </a:r>
            <a:r>
              <a:rPr lang="nl-NL" dirty="0" err="1" smtClean="0">
                <a:solidFill>
                  <a:schemeClr val="accent3"/>
                </a:solidFill>
              </a:rPr>
              <a:t>client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30" name="Right Arrow 29"/>
          <p:cNvSpPr/>
          <p:nvPr/>
        </p:nvSpPr>
        <p:spPr>
          <a:xfrm rot="11823981">
            <a:off x="14584259" y="5828556"/>
            <a:ext cx="845238" cy="3922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ounded Rectangle 30"/>
          <p:cNvSpPr/>
          <p:nvPr/>
        </p:nvSpPr>
        <p:spPr>
          <a:xfrm>
            <a:off x="13661202" y="6459423"/>
            <a:ext cx="1461112" cy="141761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 smtClean="0">
                <a:solidFill>
                  <a:schemeClr val="accent3"/>
                </a:solidFill>
              </a:rPr>
              <a:t>Publish</a:t>
            </a:r>
            <a:r>
              <a:rPr lang="nl-NL" dirty="0" smtClean="0">
                <a:solidFill>
                  <a:schemeClr val="accent3"/>
                </a:solidFill>
              </a:rPr>
              <a:t> </a:t>
            </a:r>
            <a:r>
              <a:rPr lang="nl-NL" dirty="0" err="1" smtClean="0">
                <a:solidFill>
                  <a:schemeClr val="accent3"/>
                </a:solidFill>
              </a:rPr>
              <a:t>through</a:t>
            </a:r>
            <a:r>
              <a:rPr lang="nl-NL" dirty="0" smtClean="0">
                <a:solidFill>
                  <a:schemeClr val="accent3"/>
                </a:solidFill>
              </a:rPr>
              <a:t> Mobile App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32" name="Right Arrow 31"/>
          <p:cNvSpPr/>
          <p:nvPr/>
        </p:nvSpPr>
        <p:spPr>
          <a:xfrm rot="15861290">
            <a:off x="13900496" y="6039634"/>
            <a:ext cx="638330" cy="3922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ed Rectangle 32"/>
          <p:cNvSpPr/>
          <p:nvPr/>
        </p:nvSpPr>
        <p:spPr>
          <a:xfrm>
            <a:off x="13090725" y="738509"/>
            <a:ext cx="3411613" cy="141761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 smtClean="0">
                <a:solidFill>
                  <a:schemeClr val="accent3"/>
                </a:solidFill>
              </a:rPr>
              <a:t>Provide</a:t>
            </a:r>
            <a:r>
              <a:rPr lang="nl-NL" dirty="0" smtClean="0">
                <a:solidFill>
                  <a:schemeClr val="accent3"/>
                </a:solidFill>
              </a:rPr>
              <a:t> end </a:t>
            </a:r>
            <a:r>
              <a:rPr lang="nl-NL" dirty="0" err="1" smtClean="0">
                <a:solidFill>
                  <a:schemeClr val="accent3"/>
                </a:solidFill>
              </a:rPr>
              <a:t>to</a:t>
            </a:r>
            <a:r>
              <a:rPr lang="nl-NL" dirty="0" smtClean="0">
                <a:solidFill>
                  <a:schemeClr val="accent3"/>
                </a:solidFill>
              </a:rPr>
              <a:t> end monitoring at business </a:t>
            </a:r>
            <a:r>
              <a:rPr lang="nl-NL" dirty="0" err="1" smtClean="0">
                <a:solidFill>
                  <a:schemeClr val="accent3"/>
                </a:solidFill>
              </a:rPr>
              <a:t>and</a:t>
            </a:r>
            <a:r>
              <a:rPr lang="nl-NL" dirty="0" smtClean="0">
                <a:solidFill>
                  <a:schemeClr val="accent3"/>
                </a:solidFill>
              </a:rPr>
              <a:t> IT level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34" name="Right Arrow 33"/>
          <p:cNvSpPr/>
          <p:nvPr/>
        </p:nvSpPr>
        <p:spPr>
          <a:xfrm rot="18936806">
            <a:off x="12744712" y="1466545"/>
            <a:ext cx="617466" cy="16803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ed Rectangle 34"/>
          <p:cNvSpPr/>
          <p:nvPr/>
        </p:nvSpPr>
        <p:spPr>
          <a:xfrm>
            <a:off x="9204960" y="3773338"/>
            <a:ext cx="2480486" cy="141761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 smtClean="0">
                <a:solidFill>
                  <a:schemeClr val="accent3"/>
                </a:solidFill>
              </a:rPr>
              <a:t>Lower</a:t>
            </a:r>
            <a:r>
              <a:rPr lang="nl-NL" dirty="0" smtClean="0">
                <a:solidFill>
                  <a:schemeClr val="accent3"/>
                </a:solidFill>
              </a:rPr>
              <a:t> </a:t>
            </a:r>
            <a:r>
              <a:rPr lang="nl-NL" dirty="0" err="1" smtClean="0">
                <a:solidFill>
                  <a:schemeClr val="accent3"/>
                </a:solidFill>
              </a:rPr>
              <a:t>cost</a:t>
            </a:r>
            <a:r>
              <a:rPr lang="nl-NL" dirty="0" smtClean="0">
                <a:solidFill>
                  <a:schemeClr val="accent3"/>
                </a:solidFill>
              </a:rPr>
              <a:t>/</a:t>
            </a:r>
            <a:r>
              <a:rPr lang="nl-NL" dirty="0" err="1" smtClean="0">
                <a:solidFill>
                  <a:schemeClr val="accent3"/>
                </a:solidFill>
              </a:rPr>
              <a:t>increase</a:t>
            </a:r>
            <a:r>
              <a:rPr lang="nl-NL" dirty="0" smtClean="0">
                <a:solidFill>
                  <a:schemeClr val="accent3"/>
                </a:solidFill>
              </a:rPr>
              <a:t> speed  of </a:t>
            </a:r>
            <a:r>
              <a:rPr lang="nl-NL" dirty="0" err="1" smtClean="0">
                <a:solidFill>
                  <a:schemeClr val="accent3"/>
                </a:solidFill>
              </a:rPr>
              <a:t>using</a:t>
            </a:r>
            <a:r>
              <a:rPr lang="nl-NL" dirty="0" smtClean="0">
                <a:solidFill>
                  <a:schemeClr val="accent3"/>
                </a:solidFill>
              </a:rPr>
              <a:t> 3rd party </a:t>
            </a:r>
            <a:r>
              <a:rPr lang="nl-NL" dirty="0" err="1" smtClean="0">
                <a:solidFill>
                  <a:schemeClr val="accent3"/>
                </a:solidFill>
              </a:rPr>
              <a:t>APIs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37" name="Rounded Rectangle 36"/>
          <p:cNvSpPr/>
          <p:nvPr/>
        </p:nvSpPr>
        <p:spPr>
          <a:xfrm>
            <a:off x="9299885" y="6219010"/>
            <a:ext cx="2290635" cy="1080699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 smtClean="0">
                <a:solidFill>
                  <a:schemeClr val="accent3"/>
                </a:solidFill>
              </a:rPr>
              <a:t>Publish</a:t>
            </a:r>
            <a:r>
              <a:rPr lang="nl-NL" dirty="0" smtClean="0">
                <a:solidFill>
                  <a:schemeClr val="accent3"/>
                </a:solidFill>
              </a:rPr>
              <a:t> Business </a:t>
            </a:r>
            <a:r>
              <a:rPr lang="nl-NL" dirty="0" err="1" smtClean="0">
                <a:solidFill>
                  <a:schemeClr val="accent3"/>
                </a:solidFill>
              </a:rPr>
              <a:t>APIs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38" name="Rounded Rectangle 37"/>
          <p:cNvSpPr/>
          <p:nvPr/>
        </p:nvSpPr>
        <p:spPr>
          <a:xfrm>
            <a:off x="330916" y="6962811"/>
            <a:ext cx="3731218" cy="1828443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 smtClean="0">
                <a:solidFill>
                  <a:schemeClr val="accent3"/>
                </a:solidFill>
              </a:rPr>
              <a:t>Use</a:t>
            </a:r>
            <a:r>
              <a:rPr lang="nl-NL" dirty="0" smtClean="0">
                <a:solidFill>
                  <a:schemeClr val="accent3"/>
                </a:solidFill>
              </a:rPr>
              <a:t> </a:t>
            </a:r>
            <a:r>
              <a:rPr lang="nl-NL" dirty="0" err="1" smtClean="0">
                <a:solidFill>
                  <a:schemeClr val="accent3"/>
                </a:solidFill>
              </a:rPr>
              <a:t>automated</a:t>
            </a:r>
            <a:r>
              <a:rPr lang="nl-NL" dirty="0" smtClean="0">
                <a:solidFill>
                  <a:schemeClr val="accent3"/>
                </a:solidFill>
              </a:rPr>
              <a:t> </a:t>
            </a:r>
            <a:r>
              <a:rPr lang="nl-NL" dirty="0" err="1" smtClean="0">
                <a:solidFill>
                  <a:schemeClr val="accent3"/>
                </a:solidFill>
              </a:rPr>
              <a:t>collaboration</a:t>
            </a:r>
            <a:r>
              <a:rPr lang="nl-NL" dirty="0" smtClean="0">
                <a:solidFill>
                  <a:schemeClr val="accent3"/>
                </a:solidFill>
              </a:rPr>
              <a:t> platform </a:t>
            </a:r>
            <a:r>
              <a:rPr lang="nl-NL" dirty="0" err="1" smtClean="0">
                <a:solidFill>
                  <a:schemeClr val="accent3"/>
                </a:solidFill>
              </a:rPr>
              <a:t>with</a:t>
            </a:r>
            <a:r>
              <a:rPr lang="nl-NL" dirty="0" smtClean="0">
                <a:solidFill>
                  <a:schemeClr val="accent3"/>
                </a:solidFill>
              </a:rPr>
              <a:t> source control </a:t>
            </a:r>
            <a:r>
              <a:rPr lang="nl-NL" dirty="0" err="1" smtClean="0">
                <a:solidFill>
                  <a:schemeClr val="accent3"/>
                </a:solidFill>
              </a:rPr>
              <a:t>and</a:t>
            </a:r>
            <a:r>
              <a:rPr lang="nl-NL" dirty="0" smtClean="0">
                <a:solidFill>
                  <a:schemeClr val="accent3"/>
                </a:solidFill>
              </a:rPr>
              <a:t> </a:t>
            </a:r>
            <a:r>
              <a:rPr lang="nl-NL" dirty="0" err="1" smtClean="0">
                <a:solidFill>
                  <a:schemeClr val="accent3"/>
                </a:solidFill>
              </a:rPr>
              <a:t>continuous</a:t>
            </a:r>
            <a:r>
              <a:rPr lang="nl-NL" dirty="0" smtClean="0">
                <a:solidFill>
                  <a:schemeClr val="accent3"/>
                </a:solidFill>
              </a:rPr>
              <a:t> delivery</a:t>
            </a:r>
            <a:endParaRPr lang="en-US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1799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7" grpId="0" animBg="1"/>
      <p:bldP spid="3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Rectangle 157"/>
          <p:cNvSpPr/>
          <p:nvPr/>
        </p:nvSpPr>
        <p:spPr>
          <a:xfrm>
            <a:off x="-137160" y="8572480"/>
            <a:ext cx="10530840" cy="8763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Cloud services </a:t>
            </a:r>
            <a:r>
              <a:rPr lang="nl-NL" dirty="0" err="1" smtClean="0"/>
              <a:t>architecture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1784400" y="2201138"/>
            <a:ext cx="1897833" cy="96894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dirty="0" err="1" smtClean="0">
                <a:solidFill>
                  <a:schemeClr val="tx2"/>
                </a:solidFill>
              </a:rPr>
              <a:t>Audience</a:t>
            </a:r>
            <a:endParaRPr lang="nl-NL" sz="1600" dirty="0" smtClean="0">
              <a:solidFill>
                <a:schemeClr val="tx2"/>
              </a:solidFill>
            </a:endParaRPr>
          </a:p>
          <a:p>
            <a:pPr algn="ctr"/>
            <a:endParaRPr lang="nl-NL" sz="1600" dirty="0">
              <a:solidFill>
                <a:schemeClr val="tx2"/>
              </a:solidFill>
            </a:endParaRPr>
          </a:p>
          <a:p>
            <a:pPr algn="ctr"/>
            <a:endParaRPr lang="nl-NL" sz="1600" dirty="0" smtClean="0">
              <a:solidFill>
                <a:schemeClr val="tx2"/>
              </a:solidFill>
            </a:endParaRPr>
          </a:p>
          <a:p>
            <a:pPr algn="ctr"/>
            <a:endParaRPr lang="en-US" sz="1600" dirty="0">
              <a:solidFill>
                <a:schemeClr val="tx2"/>
              </a:solidFill>
            </a:endParaRPr>
          </a:p>
        </p:txBody>
      </p:sp>
      <p:pic>
        <p:nvPicPr>
          <p:cNvPr id="6" name="Picture 2" descr="https://g.twimg.com/Twitter_logo_blu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7929" y="3082257"/>
            <a:ext cx="1359313" cy="1106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ounded Rectangle 6"/>
          <p:cNvSpPr/>
          <p:nvPr/>
        </p:nvSpPr>
        <p:spPr>
          <a:xfrm>
            <a:off x="6391234" y="2734032"/>
            <a:ext cx="1518267" cy="753621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lt1"/>
                </a:solidFill>
              </a:rPr>
              <a:t>IoT</a:t>
            </a:r>
            <a:r>
              <a:rPr lang="nl-NL" dirty="0">
                <a:solidFill>
                  <a:schemeClr val="lt1"/>
                </a:solidFill>
              </a:rPr>
              <a:t> CS</a:t>
            </a:r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5261691" y="5319184"/>
            <a:ext cx="1518267" cy="753621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lt1"/>
                </a:solidFill>
              </a:rPr>
              <a:t>PCS</a:t>
            </a:r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1994489" y="6720044"/>
            <a:ext cx="1518267" cy="753621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 smtClean="0">
                <a:solidFill>
                  <a:schemeClr val="lt1"/>
                </a:solidFill>
              </a:rPr>
              <a:t>Doc</a:t>
            </a:r>
            <a:r>
              <a:rPr lang="nl-NL" dirty="0" smtClean="0">
                <a:solidFill>
                  <a:schemeClr val="lt1"/>
                </a:solidFill>
              </a:rPr>
              <a:t> CS</a:t>
            </a:r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10" name="Rounded Rectangle 9">
            <a:hlinkClick r:id="rId3"/>
          </p:cNvPr>
          <p:cNvSpPr/>
          <p:nvPr/>
        </p:nvSpPr>
        <p:spPr>
          <a:xfrm>
            <a:off x="11518954" y="4868847"/>
            <a:ext cx="1518267" cy="753621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SOA CS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9204920" y="2973328"/>
            <a:ext cx="1518267" cy="753621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 smtClean="0"/>
              <a:t>DBaaS</a:t>
            </a:r>
            <a:endParaRPr lang="en-US" dirty="0"/>
          </a:p>
        </p:txBody>
      </p:sp>
      <p:cxnSp>
        <p:nvCxnSpPr>
          <p:cNvPr id="12" name="Elbow Connector 11"/>
          <p:cNvCxnSpPr>
            <a:stCxn id="38" idx="2"/>
            <a:endCxn id="9" idx="0"/>
          </p:cNvCxnSpPr>
          <p:nvPr/>
        </p:nvCxnSpPr>
        <p:spPr>
          <a:xfrm rot="5400000">
            <a:off x="2414367" y="6308057"/>
            <a:ext cx="751243" cy="72730"/>
          </a:xfrm>
          <a:prstGeom prst="bentConnector3">
            <a:avLst>
              <a:gd name="adj1" fmla="val 50000"/>
            </a:avLst>
          </a:prstGeom>
          <a:noFill/>
          <a:ln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3" name="Elbow Connector 12"/>
          <p:cNvCxnSpPr>
            <a:stCxn id="8" idx="3"/>
            <a:endCxn id="36" idx="2"/>
          </p:cNvCxnSpPr>
          <p:nvPr/>
        </p:nvCxnSpPr>
        <p:spPr>
          <a:xfrm flipV="1">
            <a:off x="6779958" y="5114738"/>
            <a:ext cx="1919098" cy="581257"/>
          </a:xfrm>
          <a:prstGeom prst="bentConnector2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2807321" y="3222284"/>
            <a:ext cx="576064" cy="47826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3095353" y="3144496"/>
            <a:ext cx="432048" cy="3040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endCxn id="6" idx="0"/>
          </p:cNvCxnSpPr>
          <p:nvPr/>
        </p:nvCxnSpPr>
        <p:spPr>
          <a:xfrm>
            <a:off x="3239369" y="2971550"/>
            <a:ext cx="918217" cy="11070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6"/>
          <p:cNvCxnSpPr>
            <a:stCxn id="6" idx="3"/>
            <a:endCxn id="7" idx="1"/>
          </p:cNvCxnSpPr>
          <p:nvPr/>
        </p:nvCxnSpPr>
        <p:spPr>
          <a:xfrm flipV="1">
            <a:off x="4837242" y="3110843"/>
            <a:ext cx="1553992" cy="524426"/>
          </a:xfrm>
          <a:prstGeom prst="bentConnector3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ounded Rectangle 17">
            <a:hlinkClick r:id="rId4"/>
          </p:cNvPr>
          <p:cNvSpPr/>
          <p:nvPr/>
        </p:nvSpPr>
        <p:spPr>
          <a:xfrm>
            <a:off x="12999816" y="6434831"/>
            <a:ext cx="2754482" cy="753621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MCS</a:t>
            </a:r>
            <a:endParaRPr lang="en-US" dirty="0"/>
          </a:p>
        </p:txBody>
      </p:sp>
      <p:sp>
        <p:nvSpPr>
          <p:cNvPr id="19" name="Rounded Rectangle 18">
            <a:hlinkClick r:id="rId5"/>
          </p:cNvPr>
          <p:cNvSpPr/>
          <p:nvPr/>
        </p:nvSpPr>
        <p:spPr>
          <a:xfrm>
            <a:off x="8458530" y="7662268"/>
            <a:ext cx="3226316" cy="1076602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lt1"/>
                </a:solidFill>
              </a:rPr>
              <a:t>JET on </a:t>
            </a:r>
          </a:p>
          <a:p>
            <a:pPr algn="ctr"/>
            <a:r>
              <a:rPr lang="nl-NL" dirty="0" err="1">
                <a:solidFill>
                  <a:schemeClr val="lt1"/>
                </a:solidFill>
              </a:rPr>
              <a:t>AppContainer</a:t>
            </a:r>
            <a:r>
              <a:rPr lang="nl-NL" dirty="0">
                <a:solidFill>
                  <a:schemeClr val="lt1"/>
                </a:solidFill>
              </a:rPr>
              <a:t> </a:t>
            </a:r>
            <a:r>
              <a:rPr lang="nl-NL" dirty="0" smtClean="0">
                <a:solidFill>
                  <a:schemeClr val="lt1"/>
                </a:solidFill>
              </a:rPr>
              <a:t>CS</a:t>
            </a:r>
            <a:endParaRPr lang="en-US" dirty="0">
              <a:solidFill>
                <a:schemeClr val="lt1"/>
              </a:solidFill>
            </a:endParaRPr>
          </a:p>
        </p:txBody>
      </p:sp>
      <p:cxnSp>
        <p:nvCxnSpPr>
          <p:cNvPr id="21" name="Elbow Connector 20"/>
          <p:cNvCxnSpPr>
            <a:stCxn id="19" idx="0"/>
            <a:endCxn id="18" idx="1"/>
          </p:cNvCxnSpPr>
          <p:nvPr/>
        </p:nvCxnSpPr>
        <p:spPr>
          <a:xfrm rot="5400000" flipH="1" flipV="1">
            <a:off x="11110439" y="5772891"/>
            <a:ext cx="850626" cy="2928128"/>
          </a:xfrm>
          <a:prstGeom prst="bentConnector2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/>
          <p:cNvCxnSpPr>
            <a:endCxn id="11" idx="3"/>
          </p:cNvCxnSpPr>
          <p:nvPr/>
        </p:nvCxnSpPr>
        <p:spPr>
          <a:xfrm rot="16200000" flipV="1">
            <a:off x="10533310" y="3540017"/>
            <a:ext cx="1504073" cy="1124318"/>
          </a:xfrm>
          <a:prstGeom prst="bentConnector2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>
            <a:hlinkClick r:id="rId6"/>
          </p:cNvPr>
          <p:cNvSpPr/>
          <p:nvPr/>
        </p:nvSpPr>
        <p:spPr>
          <a:xfrm>
            <a:off x="13714369" y="2913857"/>
            <a:ext cx="1518267" cy="753621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ACCS</a:t>
            </a:r>
            <a:endParaRPr lang="en-US" dirty="0"/>
          </a:p>
        </p:txBody>
      </p:sp>
      <p:cxnSp>
        <p:nvCxnSpPr>
          <p:cNvPr id="25" name="Elbow Connector 24"/>
          <p:cNvCxnSpPr>
            <a:stCxn id="10" idx="0"/>
          </p:cNvCxnSpPr>
          <p:nvPr/>
        </p:nvCxnSpPr>
        <p:spPr>
          <a:xfrm rot="5400000" flipH="1" flipV="1">
            <a:off x="12292513" y="3446992"/>
            <a:ext cx="1407431" cy="1436281"/>
          </a:xfrm>
          <a:prstGeom prst="bentConnector2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ounded Rectangle 25"/>
          <p:cNvSpPr/>
          <p:nvPr/>
        </p:nvSpPr>
        <p:spPr>
          <a:xfrm>
            <a:off x="4433446" y="7043545"/>
            <a:ext cx="2305166" cy="753621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 smtClean="0">
                <a:solidFill>
                  <a:schemeClr val="lt1"/>
                </a:solidFill>
              </a:rPr>
              <a:t>Conversations</a:t>
            </a:r>
            <a:endParaRPr lang="en-US" dirty="0">
              <a:solidFill>
                <a:schemeClr val="lt1"/>
              </a:solidFill>
            </a:endParaRPr>
          </a:p>
        </p:txBody>
      </p:sp>
      <p:cxnSp>
        <p:nvCxnSpPr>
          <p:cNvPr id="27" name="Elbow Connector 26"/>
          <p:cNvCxnSpPr>
            <a:stCxn id="8" idx="2"/>
            <a:endCxn id="26" idx="0"/>
          </p:cNvCxnSpPr>
          <p:nvPr/>
        </p:nvCxnSpPr>
        <p:spPr>
          <a:xfrm rot="5400000">
            <a:off x="5318057" y="6340777"/>
            <a:ext cx="970740" cy="434796"/>
          </a:xfrm>
          <a:prstGeom prst="bentConnector3">
            <a:avLst>
              <a:gd name="adj1" fmla="val 50000"/>
            </a:avLst>
          </a:prstGeom>
          <a:noFill/>
          <a:ln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8" name="Rounded Rectangle 27"/>
          <p:cNvSpPr/>
          <p:nvPr/>
        </p:nvSpPr>
        <p:spPr>
          <a:xfrm>
            <a:off x="3698477" y="1667294"/>
            <a:ext cx="2039877" cy="8910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dirty="0" smtClean="0"/>
              <a:t>Real “</a:t>
            </a:r>
            <a:r>
              <a:rPr lang="nl-NL" sz="1600" dirty="0" err="1" smtClean="0"/>
              <a:t>Things</a:t>
            </a:r>
            <a:r>
              <a:rPr lang="nl-NL" sz="1600" dirty="0" smtClean="0"/>
              <a:t>” (Pis, </a:t>
            </a:r>
            <a:r>
              <a:rPr lang="nl-NL" sz="1600" dirty="0" err="1" smtClean="0"/>
              <a:t>Arduino’s</a:t>
            </a:r>
            <a:r>
              <a:rPr lang="nl-NL" sz="1600" dirty="0" smtClean="0"/>
              <a:t>, …)</a:t>
            </a:r>
            <a:endParaRPr lang="en-US" sz="1600" dirty="0"/>
          </a:p>
        </p:txBody>
      </p:sp>
      <p:cxnSp>
        <p:nvCxnSpPr>
          <p:cNvPr id="29" name="Elbow Connector 28"/>
          <p:cNvCxnSpPr>
            <a:stCxn id="28" idx="3"/>
            <a:endCxn id="7" idx="0"/>
          </p:cNvCxnSpPr>
          <p:nvPr/>
        </p:nvCxnSpPr>
        <p:spPr>
          <a:xfrm>
            <a:off x="5738354" y="2112830"/>
            <a:ext cx="1412014" cy="621202"/>
          </a:xfrm>
          <a:prstGeom prst="bentConnector2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Cloud 29"/>
          <p:cNvSpPr/>
          <p:nvPr/>
        </p:nvSpPr>
        <p:spPr>
          <a:xfrm>
            <a:off x="12511561" y="400640"/>
            <a:ext cx="2971001" cy="1196680"/>
          </a:xfrm>
          <a:prstGeom prst="cloud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2" descr="https://i.kinja-img.com/gawker-media/image/upload/s--orhKhzhJ--/c_fill,fl_progressive,g_north,h_358,q_80,w_636/18iwgcfj83c3gpng.png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37221" y="303390"/>
            <a:ext cx="2423024" cy="1363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2" name="Elbow Connector 31"/>
          <p:cNvCxnSpPr>
            <a:stCxn id="24" idx="0"/>
            <a:endCxn id="30" idx="1"/>
          </p:cNvCxnSpPr>
          <p:nvPr/>
        </p:nvCxnSpPr>
        <p:spPr>
          <a:xfrm rot="16200000" flipV="1">
            <a:off x="13576378" y="2016731"/>
            <a:ext cx="1317811" cy="476441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Elbow Connector 33"/>
          <p:cNvCxnSpPr>
            <a:stCxn id="36" idx="1"/>
          </p:cNvCxnSpPr>
          <p:nvPr/>
        </p:nvCxnSpPr>
        <p:spPr>
          <a:xfrm rot="10800000">
            <a:off x="4587240" y="3920872"/>
            <a:ext cx="3352682" cy="757570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ounded Rectangle 35">
            <a:hlinkClick r:id="rId8"/>
          </p:cNvPr>
          <p:cNvSpPr/>
          <p:nvPr/>
        </p:nvSpPr>
        <p:spPr>
          <a:xfrm>
            <a:off x="7939922" y="4242146"/>
            <a:ext cx="1518267" cy="872592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ICS</a:t>
            </a:r>
            <a:endParaRPr lang="en-US" dirty="0"/>
          </a:p>
        </p:txBody>
      </p:sp>
      <p:pic>
        <p:nvPicPr>
          <p:cNvPr id="37" name="Picture 2" descr="https://pbs.twimg.com/profile_images/656652222512521216/kj3zG0jH.png"/>
          <p:cNvPicPr>
            <a:picLocks noChangeAspect="1" noChangeArrowheads="1"/>
          </p:cNvPicPr>
          <p:nvPr/>
        </p:nvPicPr>
        <p:blipFill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7546" y="7528016"/>
            <a:ext cx="538301" cy="538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Rounded Rectangle 37"/>
          <p:cNvSpPr/>
          <p:nvPr/>
        </p:nvSpPr>
        <p:spPr>
          <a:xfrm>
            <a:off x="2067219" y="5215180"/>
            <a:ext cx="1518267" cy="753621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>
                <a:solidFill>
                  <a:schemeClr val="lt1"/>
                </a:solidFill>
              </a:rPr>
              <a:t>Sites CS</a:t>
            </a:r>
            <a:endParaRPr lang="en-US" dirty="0">
              <a:solidFill>
                <a:schemeClr val="lt1"/>
              </a:solidFill>
            </a:endParaRPr>
          </a:p>
        </p:txBody>
      </p:sp>
      <p:cxnSp>
        <p:nvCxnSpPr>
          <p:cNvPr id="39" name="Elbow Connector 38"/>
          <p:cNvCxnSpPr>
            <a:stCxn id="8" idx="1"/>
          </p:cNvCxnSpPr>
          <p:nvPr/>
        </p:nvCxnSpPr>
        <p:spPr>
          <a:xfrm rot="10800000">
            <a:off x="3605203" y="5572885"/>
            <a:ext cx="1656488" cy="123110"/>
          </a:xfrm>
          <a:prstGeom prst="bentConnector3">
            <a:avLst>
              <a:gd name="adj1" fmla="val 50000"/>
            </a:avLst>
          </a:prstGeom>
          <a:noFill/>
          <a:ln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0" name="Elbow Connector 39"/>
          <p:cNvCxnSpPr>
            <a:stCxn id="5" idx="0"/>
            <a:endCxn id="28" idx="1"/>
          </p:cNvCxnSpPr>
          <p:nvPr/>
        </p:nvCxnSpPr>
        <p:spPr>
          <a:xfrm rot="5400000" flipH="1" flipV="1">
            <a:off x="3171743" y="1674404"/>
            <a:ext cx="88308" cy="965160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4" name="Picture 2" descr="http://all4desktop.com/data_images/original/4240423-people.jpg"/>
          <p:cNvPicPr>
            <a:picLocks noChangeAspect="1" noChangeArrowheads="1"/>
          </p:cNvPicPr>
          <p:nvPr/>
        </p:nvPicPr>
        <p:blipFill>
          <a:blip r:embed="rId1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9282" y="2397837"/>
            <a:ext cx="1148873" cy="792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9" name="Rounded Rectangle 158"/>
          <p:cNvSpPr/>
          <p:nvPr/>
        </p:nvSpPr>
        <p:spPr>
          <a:xfrm>
            <a:off x="9222961" y="5543029"/>
            <a:ext cx="1518267" cy="753621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JCS</a:t>
            </a:r>
            <a:endParaRPr lang="en-US" dirty="0"/>
          </a:p>
        </p:txBody>
      </p:sp>
      <p:cxnSp>
        <p:nvCxnSpPr>
          <p:cNvPr id="170" name="Elbow Connector 169"/>
          <p:cNvCxnSpPr>
            <a:stCxn id="7" idx="3"/>
            <a:endCxn id="36" idx="0"/>
          </p:cNvCxnSpPr>
          <p:nvPr/>
        </p:nvCxnSpPr>
        <p:spPr>
          <a:xfrm>
            <a:off x="7909501" y="3110843"/>
            <a:ext cx="789555" cy="1131303"/>
          </a:xfrm>
          <a:prstGeom prst="bentConnector2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/>
          <p:cNvCxnSpPr/>
          <p:nvPr/>
        </p:nvCxnSpPr>
        <p:spPr>
          <a:xfrm flipH="1">
            <a:off x="3527401" y="6059669"/>
            <a:ext cx="1734290" cy="813277"/>
          </a:xfrm>
          <a:prstGeom prst="straightConnector1">
            <a:avLst/>
          </a:prstGeom>
          <a:noFill/>
          <a:ln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76" name="Elbow Connector 175"/>
          <p:cNvCxnSpPr>
            <a:endCxn id="8" idx="0"/>
          </p:cNvCxnSpPr>
          <p:nvPr/>
        </p:nvCxnSpPr>
        <p:spPr>
          <a:xfrm rot="10800000" flipV="1">
            <a:off x="6020825" y="4854212"/>
            <a:ext cx="1919098" cy="464971"/>
          </a:xfrm>
          <a:prstGeom prst="bentConnector2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9" name="Elbow Connector 2048"/>
          <p:cNvCxnSpPr>
            <a:stCxn id="159" idx="0"/>
            <a:endCxn id="11" idx="2"/>
          </p:cNvCxnSpPr>
          <p:nvPr/>
        </p:nvCxnSpPr>
        <p:spPr>
          <a:xfrm rot="16200000" flipV="1">
            <a:off x="9065035" y="4625968"/>
            <a:ext cx="1816080" cy="18041"/>
          </a:xfrm>
          <a:prstGeom prst="bentConnector3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6" name="Elbow Connector 2085"/>
          <p:cNvCxnSpPr>
            <a:stCxn id="36" idx="3"/>
            <a:endCxn id="10" idx="1"/>
          </p:cNvCxnSpPr>
          <p:nvPr/>
        </p:nvCxnSpPr>
        <p:spPr>
          <a:xfrm>
            <a:off x="9458189" y="4678442"/>
            <a:ext cx="2060765" cy="567216"/>
          </a:xfrm>
          <a:prstGeom prst="bentConnector3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9" name="Elbow Connector 2088"/>
          <p:cNvCxnSpPr>
            <a:stCxn id="18" idx="0"/>
            <a:endCxn id="10" idx="3"/>
          </p:cNvCxnSpPr>
          <p:nvPr/>
        </p:nvCxnSpPr>
        <p:spPr>
          <a:xfrm rot="16200000" flipV="1">
            <a:off x="13112553" y="5170327"/>
            <a:ext cx="1189173" cy="1339836"/>
          </a:xfrm>
          <a:prstGeom prst="bentConnector2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1" name="Elbow Connector 2090"/>
          <p:cNvCxnSpPr/>
          <p:nvPr/>
        </p:nvCxnSpPr>
        <p:spPr>
          <a:xfrm rot="10800000">
            <a:off x="9458192" y="4465320"/>
            <a:ext cx="2118505" cy="621378"/>
          </a:xfrm>
          <a:prstGeom prst="bentConnector3">
            <a:avLst>
              <a:gd name="adj1" fmla="val 33454"/>
            </a:avLst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1472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8" grpId="0" animBg="1"/>
      <p:bldP spid="19" grpId="0" animBg="1"/>
      <p:bldP spid="24" grpId="0" animBg="1"/>
      <p:bldP spid="26" grpId="0" animBg="1"/>
      <p:bldP spid="28" grpId="0" animBg="1"/>
      <p:bldP spid="30" grpId="0" animBg="1"/>
      <p:bldP spid="36" grpId="0" animBg="1"/>
      <p:bldP spid="38" grpId="0" animBg="1"/>
      <p:bldP spid="15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Rectangle 157"/>
          <p:cNvSpPr/>
          <p:nvPr/>
        </p:nvSpPr>
        <p:spPr>
          <a:xfrm>
            <a:off x="-137160" y="8572480"/>
            <a:ext cx="10530840" cy="8763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Cloud services </a:t>
            </a:r>
            <a:r>
              <a:rPr lang="nl-NL" dirty="0" err="1" smtClean="0"/>
              <a:t>architecture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1784400" y="2201138"/>
            <a:ext cx="1897833" cy="96894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dirty="0" err="1" smtClean="0">
                <a:solidFill>
                  <a:schemeClr val="tx2"/>
                </a:solidFill>
              </a:rPr>
              <a:t>Audience</a:t>
            </a:r>
            <a:endParaRPr lang="nl-NL" sz="1600" dirty="0" smtClean="0">
              <a:solidFill>
                <a:schemeClr val="tx2"/>
              </a:solidFill>
            </a:endParaRPr>
          </a:p>
          <a:p>
            <a:pPr algn="ctr"/>
            <a:endParaRPr lang="nl-NL" sz="1600" dirty="0">
              <a:solidFill>
                <a:schemeClr val="tx2"/>
              </a:solidFill>
            </a:endParaRPr>
          </a:p>
          <a:p>
            <a:pPr algn="ctr"/>
            <a:endParaRPr lang="nl-NL" sz="1600" dirty="0" smtClean="0">
              <a:solidFill>
                <a:schemeClr val="tx2"/>
              </a:solidFill>
            </a:endParaRPr>
          </a:p>
          <a:p>
            <a:pPr algn="ctr"/>
            <a:endParaRPr lang="en-US" sz="1600" dirty="0">
              <a:solidFill>
                <a:schemeClr val="tx2"/>
              </a:solidFill>
            </a:endParaRPr>
          </a:p>
        </p:txBody>
      </p:sp>
      <p:pic>
        <p:nvPicPr>
          <p:cNvPr id="6" name="Picture 2" descr="https://g.twimg.com/Twitter_logo_blu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7929" y="3082257"/>
            <a:ext cx="1359313" cy="1106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ounded Rectangle 6"/>
          <p:cNvSpPr/>
          <p:nvPr/>
        </p:nvSpPr>
        <p:spPr>
          <a:xfrm>
            <a:off x="6391234" y="2734032"/>
            <a:ext cx="1518267" cy="753621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lt1"/>
                </a:solidFill>
              </a:rPr>
              <a:t>IoT</a:t>
            </a:r>
            <a:r>
              <a:rPr lang="nl-NL" dirty="0">
                <a:solidFill>
                  <a:schemeClr val="lt1"/>
                </a:solidFill>
              </a:rPr>
              <a:t> CS</a:t>
            </a:r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5261691" y="5319184"/>
            <a:ext cx="1518267" cy="753621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lt1"/>
                </a:solidFill>
              </a:rPr>
              <a:t>PCS</a:t>
            </a:r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1994489" y="6720044"/>
            <a:ext cx="1518267" cy="753621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 smtClean="0">
                <a:solidFill>
                  <a:schemeClr val="lt1"/>
                </a:solidFill>
              </a:rPr>
              <a:t>Doc</a:t>
            </a:r>
            <a:r>
              <a:rPr lang="nl-NL" dirty="0" smtClean="0">
                <a:solidFill>
                  <a:schemeClr val="lt1"/>
                </a:solidFill>
              </a:rPr>
              <a:t> CS</a:t>
            </a:r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10" name="Rounded Rectangle 9">
            <a:hlinkClick r:id="rId3"/>
          </p:cNvPr>
          <p:cNvSpPr/>
          <p:nvPr/>
        </p:nvSpPr>
        <p:spPr>
          <a:xfrm>
            <a:off x="11518954" y="4868847"/>
            <a:ext cx="1518267" cy="753621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SOA CS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9204920" y="2973328"/>
            <a:ext cx="1518267" cy="753621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 smtClean="0"/>
              <a:t>DBaaS</a:t>
            </a:r>
            <a:endParaRPr lang="en-US" dirty="0"/>
          </a:p>
        </p:txBody>
      </p:sp>
      <p:cxnSp>
        <p:nvCxnSpPr>
          <p:cNvPr id="12" name="Elbow Connector 11"/>
          <p:cNvCxnSpPr>
            <a:stCxn id="38" idx="2"/>
            <a:endCxn id="9" idx="0"/>
          </p:cNvCxnSpPr>
          <p:nvPr/>
        </p:nvCxnSpPr>
        <p:spPr>
          <a:xfrm rot="5400000">
            <a:off x="2414367" y="6308057"/>
            <a:ext cx="751243" cy="72730"/>
          </a:xfrm>
          <a:prstGeom prst="bentConnector3">
            <a:avLst>
              <a:gd name="adj1" fmla="val 50000"/>
            </a:avLst>
          </a:prstGeom>
          <a:noFill/>
          <a:ln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3" name="Elbow Connector 12"/>
          <p:cNvCxnSpPr>
            <a:stCxn id="8" idx="3"/>
            <a:endCxn id="36" idx="2"/>
          </p:cNvCxnSpPr>
          <p:nvPr/>
        </p:nvCxnSpPr>
        <p:spPr>
          <a:xfrm flipV="1">
            <a:off x="6779958" y="5114738"/>
            <a:ext cx="1919098" cy="581257"/>
          </a:xfrm>
          <a:prstGeom prst="bentConnector2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2807321" y="3222284"/>
            <a:ext cx="576064" cy="47826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3095353" y="3144496"/>
            <a:ext cx="432048" cy="3040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endCxn id="6" idx="0"/>
          </p:cNvCxnSpPr>
          <p:nvPr/>
        </p:nvCxnSpPr>
        <p:spPr>
          <a:xfrm>
            <a:off x="3239369" y="2971550"/>
            <a:ext cx="918217" cy="11070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6"/>
          <p:cNvCxnSpPr>
            <a:stCxn id="6" idx="3"/>
            <a:endCxn id="7" idx="1"/>
          </p:cNvCxnSpPr>
          <p:nvPr/>
        </p:nvCxnSpPr>
        <p:spPr>
          <a:xfrm flipV="1">
            <a:off x="4837242" y="3110843"/>
            <a:ext cx="1553992" cy="524426"/>
          </a:xfrm>
          <a:prstGeom prst="bentConnector3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ounded Rectangle 17">
            <a:hlinkClick r:id="rId4"/>
          </p:cNvPr>
          <p:cNvSpPr/>
          <p:nvPr/>
        </p:nvSpPr>
        <p:spPr>
          <a:xfrm>
            <a:off x="12999816" y="6434831"/>
            <a:ext cx="2754482" cy="753621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MCS</a:t>
            </a:r>
            <a:endParaRPr lang="en-US" dirty="0"/>
          </a:p>
        </p:txBody>
      </p:sp>
      <p:sp>
        <p:nvSpPr>
          <p:cNvPr id="19" name="Rounded Rectangle 18">
            <a:hlinkClick r:id="rId5"/>
          </p:cNvPr>
          <p:cNvSpPr/>
          <p:nvPr/>
        </p:nvSpPr>
        <p:spPr>
          <a:xfrm>
            <a:off x="8458530" y="7662268"/>
            <a:ext cx="3226316" cy="1076602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2000" dirty="0">
                <a:solidFill>
                  <a:schemeClr val="lt1"/>
                </a:solidFill>
              </a:rPr>
              <a:t>JET on </a:t>
            </a:r>
          </a:p>
          <a:p>
            <a:pPr algn="ctr"/>
            <a:r>
              <a:rPr lang="nl-NL" sz="2000" dirty="0" err="1">
                <a:solidFill>
                  <a:schemeClr val="lt1"/>
                </a:solidFill>
              </a:rPr>
              <a:t>AppContainer</a:t>
            </a:r>
            <a:r>
              <a:rPr lang="nl-NL" sz="2000" dirty="0">
                <a:solidFill>
                  <a:schemeClr val="lt1"/>
                </a:solidFill>
              </a:rPr>
              <a:t> </a:t>
            </a:r>
            <a:r>
              <a:rPr lang="nl-NL" sz="2000" dirty="0" smtClean="0">
                <a:solidFill>
                  <a:schemeClr val="lt1"/>
                </a:solidFill>
              </a:rPr>
              <a:t>CS</a:t>
            </a:r>
            <a:endParaRPr lang="en-US" sz="2000" dirty="0">
              <a:solidFill>
                <a:schemeClr val="lt1"/>
              </a:solidFill>
            </a:endParaRPr>
          </a:p>
        </p:txBody>
      </p:sp>
      <p:cxnSp>
        <p:nvCxnSpPr>
          <p:cNvPr id="20" name="Elbow Connector 19"/>
          <p:cNvCxnSpPr>
            <a:stCxn id="46" idx="0"/>
            <a:endCxn id="10" idx="2"/>
          </p:cNvCxnSpPr>
          <p:nvPr/>
        </p:nvCxnSpPr>
        <p:spPr>
          <a:xfrm rot="5400000" flipH="1" flipV="1">
            <a:off x="11679058" y="5583798"/>
            <a:ext cx="560360" cy="637700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/>
          <p:cNvCxnSpPr>
            <a:stCxn id="19" idx="0"/>
            <a:endCxn id="46" idx="2"/>
          </p:cNvCxnSpPr>
          <p:nvPr/>
        </p:nvCxnSpPr>
        <p:spPr>
          <a:xfrm rot="5400000" flipH="1" flipV="1">
            <a:off x="10482521" y="6504401"/>
            <a:ext cx="747034" cy="1568700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/>
          <p:cNvCxnSpPr>
            <a:endCxn id="11" idx="3"/>
          </p:cNvCxnSpPr>
          <p:nvPr/>
        </p:nvCxnSpPr>
        <p:spPr>
          <a:xfrm rot="16200000" flipV="1">
            <a:off x="10533310" y="3540017"/>
            <a:ext cx="1504073" cy="1124318"/>
          </a:xfrm>
          <a:prstGeom prst="bentConnector2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>
            <a:hlinkClick r:id="rId6"/>
          </p:cNvPr>
          <p:cNvSpPr/>
          <p:nvPr/>
        </p:nvSpPr>
        <p:spPr>
          <a:xfrm>
            <a:off x="13714369" y="2913857"/>
            <a:ext cx="1518267" cy="753621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ACCS</a:t>
            </a:r>
            <a:endParaRPr lang="en-US" dirty="0"/>
          </a:p>
        </p:txBody>
      </p:sp>
      <p:cxnSp>
        <p:nvCxnSpPr>
          <p:cNvPr id="25" name="Elbow Connector 24"/>
          <p:cNvCxnSpPr>
            <a:stCxn id="10" idx="0"/>
          </p:cNvCxnSpPr>
          <p:nvPr/>
        </p:nvCxnSpPr>
        <p:spPr>
          <a:xfrm rot="5400000" flipH="1" flipV="1">
            <a:off x="12292513" y="3446992"/>
            <a:ext cx="1407431" cy="1436281"/>
          </a:xfrm>
          <a:prstGeom prst="bentConnector2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ounded Rectangle 25"/>
          <p:cNvSpPr/>
          <p:nvPr/>
        </p:nvSpPr>
        <p:spPr>
          <a:xfrm>
            <a:off x="4433446" y="7043545"/>
            <a:ext cx="2305166" cy="753621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 smtClean="0">
                <a:solidFill>
                  <a:schemeClr val="lt1"/>
                </a:solidFill>
              </a:rPr>
              <a:t>Conversations</a:t>
            </a:r>
            <a:endParaRPr lang="en-US" dirty="0">
              <a:solidFill>
                <a:schemeClr val="lt1"/>
              </a:solidFill>
            </a:endParaRPr>
          </a:p>
        </p:txBody>
      </p:sp>
      <p:cxnSp>
        <p:nvCxnSpPr>
          <p:cNvPr id="27" name="Elbow Connector 26"/>
          <p:cNvCxnSpPr>
            <a:stCxn id="8" idx="2"/>
            <a:endCxn id="26" idx="0"/>
          </p:cNvCxnSpPr>
          <p:nvPr/>
        </p:nvCxnSpPr>
        <p:spPr>
          <a:xfrm rot="5400000">
            <a:off x="5318057" y="6340777"/>
            <a:ext cx="970740" cy="434796"/>
          </a:xfrm>
          <a:prstGeom prst="bentConnector3">
            <a:avLst>
              <a:gd name="adj1" fmla="val 50000"/>
            </a:avLst>
          </a:prstGeom>
          <a:noFill/>
          <a:ln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8" name="Rounded Rectangle 27"/>
          <p:cNvSpPr/>
          <p:nvPr/>
        </p:nvSpPr>
        <p:spPr>
          <a:xfrm>
            <a:off x="3932515" y="1667294"/>
            <a:ext cx="1805839" cy="8910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 smtClean="0"/>
              <a:t>Real “</a:t>
            </a:r>
            <a:r>
              <a:rPr lang="nl-NL" sz="1400" dirty="0" err="1" smtClean="0"/>
              <a:t>Things</a:t>
            </a:r>
            <a:r>
              <a:rPr lang="nl-NL" sz="1400" dirty="0" smtClean="0"/>
              <a:t>” (Pis, </a:t>
            </a:r>
            <a:r>
              <a:rPr lang="nl-NL" sz="1400" dirty="0" err="1" smtClean="0"/>
              <a:t>Arduino’s</a:t>
            </a:r>
            <a:r>
              <a:rPr lang="nl-NL" sz="1400" dirty="0" smtClean="0"/>
              <a:t>, …)</a:t>
            </a:r>
            <a:endParaRPr lang="en-US" sz="1400" dirty="0"/>
          </a:p>
        </p:txBody>
      </p:sp>
      <p:cxnSp>
        <p:nvCxnSpPr>
          <p:cNvPr id="29" name="Elbow Connector 28"/>
          <p:cNvCxnSpPr>
            <a:stCxn id="28" idx="3"/>
            <a:endCxn id="7" idx="0"/>
          </p:cNvCxnSpPr>
          <p:nvPr/>
        </p:nvCxnSpPr>
        <p:spPr>
          <a:xfrm>
            <a:off x="5738354" y="2112830"/>
            <a:ext cx="1412014" cy="621202"/>
          </a:xfrm>
          <a:prstGeom prst="bentConnector2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Cloud 29"/>
          <p:cNvSpPr/>
          <p:nvPr/>
        </p:nvSpPr>
        <p:spPr>
          <a:xfrm>
            <a:off x="12511561" y="400640"/>
            <a:ext cx="2971001" cy="1196680"/>
          </a:xfrm>
          <a:prstGeom prst="cloud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2" descr="https://i.kinja-img.com/gawker-media/image/upload/s--orhKhzhJ--/c_fill,fl_progressive,g_north,h_358,q_80,w_636/18iwgcfj83c3gpng.png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37221" y="303390"/>
            <a:ext cx="2423024" cy="1363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2" name="Elbow Connector 31"/>
          <p:cNvCxnSpPr>
            <a:stCxn id="24" idx="0"/>
            <a:endCxn id="30" idx="1"/>
          </p:cNvCxnSpPr>
          <p:nvPr/>
        </p:nvCxnSpPr>
        <p:spPr>
          <a:xfrm rot="16200000" flipV="1">
            <a:off x="13576378" y="2016731"/>
            <a:ext cx="1317811" cy="476441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Elbow Connector 33"/>
          <p:cNvCxnSpPr>
            <a:stCxn id="36" idx="1"/>
          </p:cNvCxnSpPr>
          <p:nvPr/>
        </p:nvCxnSpPr>
        <p:spPr>
          <a:xfrm rot="10800000">
            <a:off x="4587240" y="3920872"/>
            <a:ext cx="3352682" cy="757570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ounded Rectangle 35">
            <a:hlinkClick r:id="rId8"/>
          </p:cNvPr>
          <p:cNvSpPr/>
          <p:nvPr/>
        </p:nvSpPr>
        <p:spPr>
          <a:xfrm>
            <a:off x="7939922" y="4242146"/>
            <a:ext cx="1518267" cy="872592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ICS</a:t>
            </a:r>
            <a:endParaRPr lang="en-US" dirty="0"/>
          </a:p>
        </p:txBody>
      </p:sp>
      <p:pic>
        <p:nvPicPr>
          <p:cNvPr id="37" name="Picture 2" descr="https://pbs.twimg.com/profile_images/656652222512521216/kj3zG0jH.png"/>
          <p:cNvPicPr>
            <a:picLocks noChangeAspect="1" noChangeArrowheads="1"/>
          </p:cNvPicPr>
          <p:nvPr/>
        </p:nvPicPr>
        <p:blipFill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7546" y="7528016"/>
            <a:ext cx="538301" cy="538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Rounded Rectangle 37"/>
          <p:cNvSpPr/>
          <p:nvPr/>
        </p:nvSpPr>
        <p:spPr>
          <a:xfrm>
            <a:off x="2067219" y="5215180"/>
            <a:ext cx="1518267" cy="753621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>
                <a:solidFill>
                  <a:schemeClr val="lt1"/>
                </a:solidFill>
              </a:rPr>
              <a:t>Sites CS</a:t>
            </a:r>
            <a:endParaRPr lang="en-US" dirty="0">
              <a:solidFill>
                <a:schemeClr val="lt1"/>
              </a:solidFill>
            </a:endParaRPr>
          </a:p>
        </p:txBody>
      </p:sp>
      <p:cxnSp>
        <p:nvCxnSpPr>
          <p:cNvPr id="39" name="Elbow Connector 38"/>
          <p:cNvCxnSpPr>
            <a:stCxn id="8" idx="1"/>
          </p:cNvCxnSpPr>
          <p:nvPr/>
        </p:nvCxnSpPr>
        <p:spPr>
          <a:xfrm rot="10800000">
            <a:off x="3605203" y="5572885"/>
            <a:ext cx="1656488" cy="123110"/>
          </a:xfrm>
          <a:prstGeom prst="bentConnector3">
            <a:avLst>
              <a:gd name="adj1" fmla="val 50000"/>
            </a:avLst>
          </a:prstGeom>
          <a:noFill/>
          <a:ln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0" name="Elbow Connector 39"/>
          <p:cNvCxnSpPr>
            <a:stCxn id="5" idx="0"/>
            <a:endCxn id="28" idx="1"/>
          </p:cNvCxnSpPr>
          <p:nvPr/>
        </p:nvCxnSpPr>
        <p:spPr>
          <a:xfrm rot="5400000" flipH="1" flipV="1">
            <a:off x="3288762" y="1557385"/>
            <a:ext cx="88308" cy="1199198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ounded Rectangle 41"/>
          <p:cNvSpPr/>
          <p:nvPr/>
        </p:nvSpPr>
        <p:spPr>
          <a:xfrm>
            <a:off x="13166726" y="8357808"/>
            <a:ext cx="1435554" cy="670601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dirty="0">
                <a:solidFill>
                  <a:schemeClr val="accent3"/>
                </a:solidFill>
              </a:rPr>
              <a:t>MAX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43" name="Rounded Rectangle 42"/>
          <p:cNvSpPr/>
          <p:nvPr/>
        </p:nvSpPr>
        <p:spPr>
          <a:xfrm>
            <a:off x="13959582" y="6940264"/>
            <a:ext cx="1351542" cy="484471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dirty="0" err="1">
                <a:solidFill>
                  <a:schemeClr val="accent3"/>
                </a:solidFill>
              </a:rPr>
              <a:t>ChatBot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44" name="Rounded Rectangle 43"/>
          <p:cNvSpPr/>
          <p:nvPr/>
        </p:nvSpPr>
        <p:spPr>
          <a:xfrm>
            <a:off x="15816495" y="2181451"/>
            <a:ext cx="1268828" cy="732406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dirty="0" smtClean="0">
                <a:solidFill>
                  <a:schemeClr val="accent3"/>
                </a:solidFill>
              </a:rPr>
              <a:t>(O)SSI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46" name="Rounded Rectangle 45"/>
          <p:cNvSpPr/>
          <p:nvPr/>
        </p:nvSpPr>
        <p:spPr>
          <a:xfrm>
            <a:off x="11005974" y="6182828"/>
            <a:ext cx="1268828" cy="732406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dirty="0">
                <a:solidFill>
                  <a:schemeClr val="accent3"/>
                </a:solidFill>
              </a:rPr>
              <a:t>API P</a:t>
            </a:r>
            <a:endParaRPr lang="en-US" dirty="0">
              <a:solidFill>
                <a:schemeClr val="accent3"/>
              </a:solidFill>
            </a:endParaRPr>
          </a:p>
        </p:txBody>
      </p:sp>
      <p:pic>
        <p:nvPicPr>
          <p:cNvPr id="48" name="Picture 16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56749" y="7487240"/>
            <a:ext cx="649630" cy="6198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" name="Picture 19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03580" y="7722001"/>
            <a:ext cx="743017" cy="722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0" name="Elbow Connector 49"/>
          <p:cNvCxnSpPr>
            <a:endCxn id="43" idx="2"/>
          </p:cNvCxnSpPr>
          <p:nvPr/>
        </p:nvCxnSpPr>
        <p:spPr>
          <a:xfrm rot="10800000">
            <a:off x="14635354" y="7424735"/>
            <a:ext cx="526697" cy="475066"/>
          </a:xfrm>
          <a:prstGeom prst="bentConnector2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Elbow Connector 50"/>
          <p:cNvCxnSpPr>
            <a:stCxn id="42" idx="0"/>
          </p:cNvCxnSpPr>
          <p:nvPr/>
        </p:nvCxnSpPr>
        <p:spPr>
          <a:xfrm rot="16200000" flipV="1">
            <a:off x="13095970" y="7569274"/>
            <a:ext cx="1219550" cy="357517"/>
          </a:xfrm>
          <a:prstGeom prst="bentConnector3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ounded Rectangle 51"/>
          <p:cNvSpPr/>
          <p:nvPr/>
        </p:nvSpPr>
        <p:spPr>
          <a:xfrm>
            <a:off x="15113718" y="5130069"/>
            <a:ext cx="1405553" cy="699791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1800" dirty="0">
                <a:solidFill>
                  <a:schemeClr val="accent3"/>
                </a:solidFill>
              </a:rPr>
              <a:t>OMC</a:t>
            </a:r>
          </a:p>
          <a:p>
            <a:pPr algn="ctr"/>
            <a:r>
              <a:rPr lang="nl-NL" sz="1800" dirty="0">
                <a:solidFill>
                  <a:schemeClr val="accent3"/>
                </a:solidFill>
              </a:rPr>
              <a:t>(APM, LA)</a:t>
            </a:r>
            <a:endParaRPr lang="en-US" sz="1800" dirty="0">
              <a:solidFill>
                <a:schemeClr val="accent3"/>
              </a:solidFill>
            </a:endParaRPr>
          </a:p>
        </p:txBody>
      </p:sp>
      <p:sp>
        <p:nvSpPr>
          <p:cNvPr id="53" name="Oval 52"/>
          <p:cNvSpPr/>
          <p:nvPr/>
        </p:nvSpPr>
        <p:spPr>
          <a:xfrm>
            <a:off x="12827576" y="5306194"/>
            <a:ext cx="488298" cy="376811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</p:txBody>
      </p:sp>
      <p:sp>
        <p:nvSpPr>
          <p:cNvPr id="54" name="TextBox 53"/>
          <p:cNvSpPr txBox="1"/>
          <p:nvPr/>
        </p:nvSpPr>
        <p:spPr>
          <a:xfrm>
            <a:off x="12800844" y="5299487"/>
            <a:ext cx="5707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 smtClean="0">
                <a:solidFill>
                  <a:schemeClr val="bg1"/>
                </a:solidFill>
              </a:rPr>
              <a:t>APM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55" name="Elbow Connector 54"/>
          <p:cNvCxnSpPr>
            <a:stCxn id="54" idx="3"/>
            <a:endCxn id="52" idx="1"/>
          </p:cNvCxnSpPr>
          <p:nvPr/>
        </p:nvCxnSpPr>
        <p:spPr>
          <a:xfrm>
            <a:off x="13371622" y="5453376"/>
            <a:ext cx="1742096" cy="26589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55"/>
          <p:cNvSpPr/>
          <p:nvPr/>
        </p:nvSpPr>
        <p:spPr>
          <a:xfrm>
            <a:off x="12827575" y="5612052"/>
            <a:ext cx="410917" cy="322981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</p:txBody>
      </p:sp>
      <p:sp>
        <p:nvSpPr>
          <p:cNvPr id="57" name="TextBox 56"/>
          <p:cNvSpPr txBox="1"/>
          <p:nvPr/>
        </p:nvSpPr>
        <p:spPr>
          <a:xfrm>
            <a:off x="12826491" y="5587519"/>
            <a:ext cx="4123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 smtClean="0">
                <a:solidFill>
                  <a:schemeClr val="bg1"/>
                </a:solidFill>
              </a:rPr>
              <a:t>LA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58" name="Oval 57"/>
          <p:cNvSpPr/>
          <p:nvPr/>
        </p:nvSpPr>
        <p:spPr>
          <a:xfrm>
            <a:off x="10535770" y="3552698"/>
            <a:ext cx="410917" cy="322981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</p:txBody>
      </p:sp>
      <p:sp>
        <p:nvSpPr>
          <p:cNvPr id="59" name="TextBox 58"/>
          <p:cNvSpPr txBox="1"/>
          <p:nvPr/>
        </p:nvSpPr>
        <p:spPr>
          <a:xfrm>
            <a:off x="10585186" y="3603730"/>
            <a:ext cx="4123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 smtClean="0">
                <a:solidFill>
                  <a:schemeClr val="bg1"/>
                </a:solidFill>
              </a:rPr>
              <a:t>LA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62" name="Oval 61"/>
          <p:cNvSpPr/>
          <p:nvPr/>
        </p:nvSpPr>
        <p:spPr>
          <a:xfrm>
            <a:off x="11359207" y="8485318"/>
            <a:ext cx="488298" cy="376811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</p:txBody>
      </p:sp>
      <p:sp>
        <p:nvSpPr>
          <p:cNvPr id="63" name="TextBox 62"/>
          <p:cNvSpPr txBox="1"/>
          <p:nvPr/>
        </p:nvSpPr>
        <p:spPr>
          <a:xfrm>
            <a:off x="11332475" y="8478611"/>
            <a:ext cx="5707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 smtClean="0">
                <a:solidFill>
                  <a:schemeClr val="bg1"/>
                </a:solidFill>
              </a:rPr>
              <a:t>APM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65" name="Elbow Connector 64"/>
          <p:cNvCxnSpPr>
            <a:stCxn id="18" idx="1"/>
            <a:endCxn id="46" idx="3"/>
          </p:cNvCxnSpPr>
          <p:nvPr/>
        </p:nvCxnSpPr>
        <p:spPr>
          <a:xfrm rot="10800000">
            <a:off x="12274802" y="6549032"/>
            <a:ext cx="725014" cy="262611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Rounded Rectangle 73"/>
          <p:cNvSpPr/>
          <p:nvPr/>
        </p:nvSpPr>
        <p:spPr>
          <a:xfrm>
            <a:off x="863898" y="8203041"/>
            <a:ext cx="1740618" cy="82784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dirty="0" err="1">
                <a:solidFill>
                  <a:schemeClr val="accent3"/>
                </a:solidFill>
              </a:rPr>
              <a:t>Dev</a:t>
            </a:r>
            <a:r>
              <a:rPr lang="nl-NL" dirty="0">
                <a:solidFill>
                  <a:schemeClr val="accent3"/>
                </a:solidFill>
              </a:rPr>
              <a:t> CS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76" name="Rounded Rectangle 75"/>
          <p:cNvSpPr/>
          <p:nvPr/>
        </p:nvSpPr>
        <p:spPr>
          <a:xfrm>
            <a:off x="13157692" y="4178913"/>
            <a:ext cx="1113353" cy="721591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dirty="0">
                <a:solidFill>
                  <a:schemeClr val="accent3"/>
                </a:solidFill>
              </a:rPr>
              <a:t>Event Hub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77" name="Lightning Bolt 76"/>
          <p:cNvSpPr/>
          <p:nvPr/>
        </p:nvSpPr>
        <p:spPr>
          <a:xfrm>
            <a:off x="13722225" y="3757618"/>
            <a:ext cx="300610" cy="556899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Lightning Bolt 77"/>
          <p:cNvSpPr/>
          <p:nvPr/>
        </p:nvSpPr>
        <p:spPr>
          <a:xfrm>
            <a:off x="8522943" y="7355325"/>
            <a:ext cx="419861" cy="54447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Lightning Bolt 79"/>
          <p:cNvSpPr/>
          <p:nvPr/>
        </p:nvSpPr>
        <p:spPr>
          <a:xfrm>
            <a:off x="13059366" y="6059669"/>
            <a:ext cx="413573" cy="550782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4" name="Picture 2" descr="http://all4desktop.com/data_images/original/4240423-people.jpg"/>
          <p:cNvPicPr>
            <a:picLocks noChangeAspect="1" noChangeArrowheads="1"/>
          </p:cNvPicPr>
          <p:nvPr/>
        </p:nvPicPr>
        <p:blipFill>
          <a:blip r:embed="rId1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9282" y="2397837"/>
            <a:ext cx="1148873" cy="792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s://encrypted-tbn2.gstatic.com/images?q=tbn:ANd9GcT7x2m3qGKGEF2a7LCVtO5_AhdTN9T-0HrL_I3nMS1SAmF4NV4qd6wdpG0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82283" y="3920872"/>
            <a:ext cx="914661" cy="693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5" name="Rounded Rectangle 154"/>
          <p:cNvSpPr/>
          <p:nvPr/>
        </p:nvSpPr>
        <p:spPr>
          <a:xfrm>
            <a:off x="11452606" y="1867256"/>
            <a:ext cx="1633627" cy="755365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2000" dirty="0">
                <a:solidFill>
                  <a:schemeClr val="accent3"/>
                </a:solidFill>
              </a:rPr>
              <a:t>Application Cache </a:t>
            </a:r>
            <a:endParaRPr lang="en-US" sz="2000" dirty="0">
              <a:solidFill>
                <a:schemeClr val="accent3"/>
              </a:solidFill>
            </a:endParaRPr>
          </a:p>
        </p:txBody>
      </p:sp>
      <p:sp>
        <p:nvSpPr>
          <p:cNvPr id="159" name="Rounded Rectangle 158"/>
          <p:cNvSpPr/>
          <p:nvPr/>
        </p:nvSpPr>
        <p:spPr>
          <a:xfrm>
            <a:off x="9222961" y="5543029"/>
            <a:ext cx="1518267" cy="753621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JCS</a:t>
            </a:r>
            <a:endParaRPr lang="en-US" dirty="0"/>
          </a:p>
        </p:txBody>
      </p:sp>
      <p:sp>
        <p:nvSpPr>
          <p:cNvPr id="160" name="Oval 159"/>
          <p:cNvSpPr/>
          <p:nvPr/>
        </p:nvSpPr>
        <p:spPr>
          <a:xfrm>
            <a:off x="10474374" y="5961347"/>
            <a:ext cx="488298" cy="376811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</p:txBody>
      </p:sp>
      <p:sp>
        <p:nvSpPr>
          <p:cNvPr id="161" name="TextBox 160"/>
          <p:cNvSpPr txBox="1"/>
          <p:nvPr/>
        </p:nvSpPr>
        <p:spPr>
          <a:xfrm>
            <a:off x="10447642" y="5954640"/>
            <a:ext cx="5707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 smtClean="0">
                <a:solidFill>
                  <a:schemeClr val="bg1"/>
                </a:solidFill>
              </a:rPr>
              <a:t>APM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62" name="Oval 161"/>
          <p:cNvSpPr/>
          <p:nvPr/>
        </p:nvSpPr>
        <p:spPr>
          <a:xfrm>
            <a:off x="10474373" y="6267205"/>
            <a:ext cx="410917" cy="322981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</p:txBody>
      </p:sp>
      <p:sp>
        <p:nvSpPr>
          <p:cNvPr id="163" name="TextBox 162"/>
          <p:cNvSpPr txBox="1"/>
          <p:nvPr/>
        </p:nvSpPr>
        <p:spPr>
          <a:xfrm>
            <a:off x="10473289" y="6242672"/>
            <a:ext cx="4123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 smtClean="0">
                <a:solidFill>
                  <a:schemeClr val="bg1"/>
                </a:solidFill>
              </a:rPr>
              <a:t>LA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165" name="Elbow Connector 164"/>
          <p:cNvCxnSpPr>
            <a:stCxn id="24" idx="1"/>
            <a:endCxn id="155" idx="3"/>
          </p:cNvCxnSpPr>
          <p:nvPr/>
        </p:nvCxnSpPr>
        <p:spPr>
          <a:xfrm rot="10800000">
            <a:off x="13086233" y="2244940"/>
            <a:ext cx="628136" cy="1045729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Elbow Connector 169"/>
          <p:cNvCxnSpPr>
            <a:stCxn id="7" idx="3"/>
            <a:endCxn id="36" idx="0"/>
          </p:cNvCxnSpPr>
          <p:nvPr/>
        </p:nvCxnSpPr>
        <p:spPr>
          <a:xfrm>
            <a:off x="7909501" y="3110843"/>
            <a:ext cx="789555" cy="1131303"/>
          </a:xfrm>
          <a:prstGeom prst="bentConnector2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/>
          <p:cNvCxnSpPr/>
          <p:nvPr/>
        </p:nvCxnSpPr>
        <p:spPr>
          <a:xfrm flipH="1">
            <a:off x="3527401" y="6059669"/>
            <a:ext cx="1734290" cy="813277"/>
          </a:xfrm>
          <a:prstGeom prst="straightConnector1">
            <a:avLst/>
          </a:prstGeom>
          <a:noFill/>
          <a:ln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76" name="Elbow Connector 175"/>
          <p:cNvCxnSpPr>
            <a:endCxn id="8" idx="0"/>
          </p:cNvCxnSpPr>
          <p:nvPr/>
        </p:nvCxnSpPr>
        <p:spPr>
          <a:xfrm rot="10800000" flipV="1">
            <a:off x="6020825" y="4854212"/>
            <a:ext cx="1919098" cy="464971"/>
          </a:xfrm>
          <a:prstGeom prst="bentConnector2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Elbow Connector 179"/>
          <p:cNvCxnSpPr>
            <a:endCxn id="2050" idx="1"/>
          </p:cNvCxnSpPr>
          <p:nvPr/>
        </p:nvCxnSpPr>
        <p:spPr>
          <a:xfrm flipV="1">
            <a:off x="13059366" y="4267429"/>
            <a:ext cx="2722917" cy="847309"/>
          </a:xfrm>
          <a:prstGeom prst="bentConnector3">
            <a:avLst>
              <a:gd name="adj1" fmla="val 69030"/>
            </a:avLst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Elbow Connector 181"/>
          <p:cNvCxnSpPr>
            <a:stCxn id="2050" idx="0"/>
            <a:endCxn id="44" idx="2"/>
          </p:cNvCxnSpPr>
          <p:nvPr/>
        </p:nvCxnSpPr>
        <p:spPr>
          <a:xfrm rot="5400000" flipH="1" flipV="1">
            <a:off x="15841754" y="3311718"/>
            <a:ext cx="1007015" cy="211295"/>
          </a:xfrm>
          <a:prstGeom prst="bentConnector3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Elbow Connector 183"/>
          <p:cNvCxnSpPr>
            <a:stCxn id="44" idx="0"/>
          </p:cNvCxnSpPr>
          <p:nvPr/>
        </p:nvCxnSpPr>
        <p:spPr>
          <a:xfrm rot="5400000" flipH="1" flipV="1">
            <a:off x="16300387" y="1817817"/>
            <a:ext cx="514157" cy="213113"/>
          </a:xfrm>
          <a:prstGeom prst="bentConnector3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9" name="Elbow Connector 2048"/>
          <p:cNvCxnSpPr>
            <a:stCxn id="159" idx="0"/>
            <a:endCxn id="11" idx="2"/>
          </p:cNvCxnSpPr>
          <p:nvPr/>
        </p:nvCxnSpPr>
        <p:spPr>
          <a:xfrm rot="16200000" flipV="1">
            <a:off x="9065035" y="4625968"/>
            <a:ext cx="1816080" cy="18041"/>
          </a:xfrm>
          <a:prstGeom prst="bentConnector3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8" name="Right Arrow 2057"/>
          <p:cNvSpPr/>
          <p:nvPr/>
        </p:nvSpPr>
        <p:spPr>
          <a:xfrm>
            <a:off x="8783990" y="7288751"/>
            <a:ext cx="225081" cy="2326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" name="Right Arrow 202"/>
          <p:cNvSpPr/>
          <p:nvPr/>
        </p:nvSpPr>
        <p:spPr>
          <a:xfrm>
            <a:off x="13304136" y="5988099"/>
            <a:ext cx="225081" cy="2326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" name="Right Arrow 204"/>
          <p:cNvSpPr/>
          <p:nvPr/>
        </p:nvSpPr>
        <p:spPr>
          <a:xfrm>
            <a:off x="13518244" y="3792121"/>
            <a:ext cx="225081" cy="2326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77" name="Elbow Connector 2076"/>
          <p:cNvCxnSpPr>
            <a:stCxn id="76" idx="3"/>
            <a:endCxn id="24" idx="2"/>
          </p:cNvCxnSpPr>
          <p:nvPr/>
        </p:nvCxnSpPr>
        <p:spPr>
          <a:xfrm flipV="1">
            <a:off x="14271045" y="3667478"/>
            <a:ext cx="202458" cy="872231"/>
          </a:xfrm>
          <a:prstGeom prst="bentConnector2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Elbow Connector 83"/>
          <p:cNvCxnSpPr/>
          <p:nvPr/>
        </p:nvCxnSpPr>
        <p:spPr>
          <a:xfrm rot="10800000">
            <a:off x="4587240" y="3920872"/>
            <a:ext cx="3352682" cy="757570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Elbow Connector 84"/>
          <p:cNvCxnSpPr/>
          <p:nvPr/>
        </p:nvCxnSpPr>
        <p:spPr>
          <a:xfrm rot="10800000" flipV="1">
            <a:off x="6020825" y="4854212"/>
            <a:ext cx="1919098" cy="464971"/>
          </a:xfrm>
          <a:prstGeom prst="bentConnector2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Elbow Connector 85"/>
          <p:cNvCxnSpPr/>
          <p:nvPr/>
        </p:nvCxnSpPr>
        <p:spPr>
          <a:xfrm rot="16200000" flipV="1">
            <a:off x="9065035" y="4625968"/>
            <a:ext cx="1816080" cy="18041"/>
          </a:xfrm>
          <a:prstGeom prst="bentConnector3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Elbow Connector 86"/>
          <p:cNvCxnSpPr/>
          <p:nvPr/>
        </p:nvCxnSpPr>
        <p:spPr>
          <a:xfrm>
            <a:off x="9458189" y="4678442"/>
            <a:ext cx="2060765" cy="567216"/>
          </a:xfrm>
          <a:prstGeom prst="bentConnector3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Elbow Connector 88"/>
          <p:cNvCxnSpPr/>
          <p:nvPr/>
        </p:nvCxnSpPr>
        <p:spPr>
          <a:xfrm rot="10800000">
            <a:off x="9458192" y="4465320"/>
            <a:ext cx="2118505" cy="621378"/>
          </a:xfrm>
          <a:prstGeom prst="bentConnector3">
            <a:avLst>
              <a:gd name="adj1" fmla="val 33454"/>
            </a:avLst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Oval 91"/>
          <p:cNvSpPr/>
          <p:nvPr/>
        </p:nvSpPr>
        <p:spPr>
          <a:xfrm>
            <a:off x="15027177" y="3448521"/>
            <a:ext cx="410917" cy="322981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</p:txBody>
      </p:sp>
      <p:sp>
        <p:nvSpPr>
          <p:cNvPr id="93" name="TextBox 92"/>
          <p:cNvSpPr txBox="1"/>
          <p:nvPr/>
        </p:nvSpPr>
        <p:spPr>
          <a:xfrm>
            <a:off x="15076593" y="3499553"/>
            <a:ext cx="4123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 smtClean="0">
                <a:solidFill>
                  <a:schemeClr val="bg1"/>
                </a:solidFill>
              </a:rPr>
              <a:t>LA</a:t>
            </a:r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1026" name="Picture 2" descr="Image result for google sheets icon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46926" y="683099"/>
            <a:ext cx="1001686" cy="1001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lated image"/>
          <p:cNvPicPr>
            <a:picLocks noChangeAspect="1" noChangeArrowheads="1"/>
          </p:cNvPicPr>
          <p:nvPr/>
        </p:nvPicPr>
        <p:blipFill>
          <a:blip r:embed="rId1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95471" y="229819"/>
            <a:ext cx="783302" cy="783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google calendar logo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93035" y="49112"/>
            <a:ext cx="864430" cy="864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8829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3" grpId="0" animBg="1"/>
      <p:bldP spid="44" grpId="0" animBg="1"/>
      <p:bldP spid="52" grpId="0" animBg="1"/>
      <p:bldP spid="53" grpId="0" animBg="1"/>
      <p:bldP spid="54" grpId="0"/>
      <p:bldP spid="56" grpId="0" animBg="1"/>
      <p:bldP spid="57" grpId="0"/>
      <p:bldP spid="58" grpId="0" animBg="1"/>
      <p:bldP spid="59" grpId="0"/>
      <p:bldP spid="62" grpId="0" animBg="1"/>
      <p:bldP spid="63" grpId="0"/>
      <p:bldP spid="74" grpId="0" animBg="1"/>
      <p:bldP spid="76" grpId="0" animBg="1"/>
      <p:bldP spid="77" grpId="0" animBg="1"/>
      <p:bldP spid="78" grpId="0" animBg="1"/>
      <p:bldP spid="80" grpId="0" animBg="1"/>
      <p:bldP spid="155" grpId="0" animBg="1"/>
      <p:bldP spid="160" grpId="0" animBg="1"/>
      <p:bldP spid="161" grpId="0"/>
      <p:bldP spid="162" grpId="0" animBg="1"/>
      <p:bldP spid="163" grpId="0"/>
      <p:bldP spid="2058" grpId="0" animBg="1"/>
      <p:bldP spid="203" grpId="0" animBg="1"/>
      <p:bldP spid="205" grpId="0" animBg="1"/>
      <p:bldP spid="92" grpId="0" animBg="1"/>
      <p:bldP spid="9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Cube 57"/>
          <p:cNvSpPr/>
          <p:nvPr/>
        </p:nvSpPr>
        <p:spPr>
          <a:xfrm>
            <a:off x="1925852" y="7473835"/>
            <a:ext cx="1149369" cy="675294"/>
          </a:xfrm>
          <a:prstGeom prst="cub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400" dirty="0" smtClean="0">
                <a:solidFill>
                  <a:schemeClr val="accent2">
                    <a:lumMod val="75000"/>
                  </a:schemeClr>
                </a:solidFill>
              </a:rPr>
              <a:t>Storage</a:t>
            </a:r>
            <a:endParaRPr lang="en-US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9" name="Cube 58"/>
          <p:cNvSpPr/>
          <p:nvPr/>
        </p:nvSpPr>
        <p:spPr>
          <a:xfrm>
            <a:off x="1925852" y="6884953"/>
            <a:ext cx="1149369" cy="675294"/>
          </a:xfrm>
          <a:prstGeom prst="cub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400" dirty="0" err="1" smtClean="0">
                <a:solidFill>
                  <a:schemeClr val="accent2">
                    <a:lumMod val="75000"/>
                  </a:schemeClr>
                </a:solidFill>
              </a:rPr>
              <a:t>Compute</a:t>
            </a:r>
            <a:endParaRPr lang="en-US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grpSp>
        <p:nvGrpSpPr>
          <p:cNvPr id="57" name="Group 56"/>
          <p:cNvGrpSpPr/>
          <p:nvPr/>
        </p:nvGrpSpPr>
        <p:grpSpPr>
          <a:xfrm>
            <a:off x="4896188" y="4596573"/>
            <a:ext cx="1029577" cy="2419742"/>
            <a:chOff x="7223138" y="5397359"/>
            <a:chExt cx="1659761" cy="3279992"/>
          </a:xfrm>
        </p:grpSpPr>
        <p:sp>
          <p:nvSpPr>
            <p:cNvPr id="53" name="Cube 52"/>
            <p:cNvSpPr/>
            <p:nvPr/>
          </p:nvSpPr>
          <p:spPr>
            <a:xfrm>
              <a:off x="7223138" y="7712647"/>
              <a:ext cx="1659761" cy="964704"/>
            </a:xfrm>
            <a:prstGeom prst="cub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nl-NL" sz="1200" dirty="0" smtClean="0">
                  <a:solidFill>
                    <a:schemeClr val="accent2">
                      <a:lumMod val="75000"/>
                    </a:schemeClr>
                  </a:solidFill>
                </a:rPr>
                <a:t>Storage</a:t>
              </a:r>
              <a:endParaRPr lang="en-US" sz="1200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54" name="Cube 53"/>
            <p:cNvSpPr/>
            <p:nvPr/>
          </p:nvSpPr>
          <p:spPr>
            <a:xfrm>
              <a:off x="7223138" y="6940885"/>
              <a:ext cx="1659761" cy="964704"/>
            </a:xfrm>
            <a:prstGeom prst="cub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nl-NL" sz="1200" dirty="0" err="1" smtClean="0">
                  <a:solidFill>
                    <a:schemeClr val="accent2">
                      <a:lumMod val="75000"/>
                    </a:schemeClr>
                  </a:solidFill>
                </a:rPr>
                <a:t>Compute</a:t>
              </a:r>
              <a:endParaRPr lang="en-US" sz="1200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55" name="Cube 54"/>
            <p:cNvSpPr/>
            <p:nvPr/>
          </p:nvSpPr>
          <p:spPr>
            <a:xfrm>
              <a:off x="7223138" y="6169123"/>
              <a:ext cx="1659761" cy="964704"/>
            </a:xfrm>
            <a:prstGeom prst="cub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nl-NL" sz="1200" dirty="0" err="1" smtClean="0">
                  <a:solidFill>
                    <a:schemeClr val="accent2">
                      <a:lumMod val="75000"/>
                    </a:schemeClr>
                  </a:solidFill>
                </a:rPr>
                <a:t>DBaaS</a:t>
              </a:r>
              <a:endParaRPr lang="en-US" sz="1200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56" name="Cube 55"/>
            <p:cNvSpPr/>
            <p:nvPr/>
          </p:nvSpPr>
          <p:spPr>
            <a:xfrm>
              <a:off x="7223138" y="5397359"/>
              <a:ext cx="1659761" cy="964704"/>
            </a:xfrm>
            <a:prstGeom prst="cub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nl-NL" sz="1200" dirty="0" smtClean="0">
                  <a:solidFill>
                    <a:schemeClr val="accent2">
                      <a:lumMod val="75000"/>
                    </a:schemeClr>
                  </a:solidFill>
                </a:rPr>
                <a:t>JCS</a:t>
              </a:r>
              <a:endParaRPr lang="en-US" sz="1200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Integrating</a:t>
            </a:r>
            <a:r>
              <a:rPr lang="nl-NL" dirty="0" smtClean="0"/>
              <a:t> </a:t>
            </a:r>
            <a:r>
              <a:rPr lang="nl-NL" dirty="0" err="1" smtClean="0"/>
              <a:t>cloud</a:t>
            </a:r>
            <a:r>
              <a:rPr lang="nl-NL" dirty="0" smtClean="0"/>
              <a:t> services – </a:t>
            </a:r>
            <a:r>
              <a:rPr lang="nl-NL" dirty="0" err="1" smtClean="0"/>
              <a:t>vertically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horizontally</a:t>
            </a:r>
            <a:endParaRPr lang="en-US" dirty="0"/>
          </a:p>
        </p:txBody>
      </p:sp>
      <p:sp>
        <p:nvSpPr>
          <p:cNvPr id="5" name="Cube 4"/>
          <p:cNvSpPr/>
          <p:nvPr/>
        </p:nvSpPr>
        <p:spPr>
          <a:xfrm>
            <a:off x="7070738" y="7560247"/>
            <a:ext cx="1659761" cy="964704"/>
          </a:xfrm>
          <a:prstGeom prst="cub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800" dirty="0" smtClean="0">
                <a:solidFill>
                  <a:schemeClr val="accent2">
                    <a:lumMod val="75000"/>
                  </a:schemeClr>
                </a:solidFill>
              </a:rPr>
              <a:t>Storage</a:t>
            </a:r>
            <a:endParaRPr lang="en-US" sz="18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" name="Cube 5"/>
          <p:cNvSpPr/>
          <p:nvPr/>
        </p:nvSpPr>
        <p:spPr>
          <a:xfrm>
            <a:off x="7070738" y="6788485"/>
            <a:ext cx="1659761" cy="964704"/>
          </a:xfrm>
          <a:prstGeom prst="cub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800" dirty="0" err="1" smtClean="0">
                <a:solidFill>
                  <a:schemeClr val="accent2">
                    <a:lumMod val="75000"/>
                  </a:schemeClr>
                </a:solidFill>
              </a:rPr>
              <a:t>Compute</a:t>
            </a:r>
            <a:endParaRPr lang="en-US" sz="18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" name="Cube 6"/>
          <p:cNvSpPr/>
          <p:nvPr/>
        </p:nvSpPr>
        <p:spPr>
          <a:xfrm>
            <a:off x="7070738" y="6016723"/>
            <a:ext cx="1659761" cy="964704"/>
          </a:xfrm>
          <a:prstGeom prst="cub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800" dirty="0" err="1" smtClean="0">
                <a:solidFill>
                  <a:schemeClr val="accent2">
                    <a:lumMod val="75000"/>
                  </a:schemeClr>
                </a:solidFill>
              </a:rPr>
              <a:t>DBaaS</a:t>
            </a:r>
            <a:endParaRPr lang="en-US" sz="18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8" name="Cube 7"/>
          <p:cNvSpPr/>
          <p:nvPr/>
        </p:nvSpPr>
        <p:spPr>
          <a:xfrm>
            <a:off x="10983029" y="5497368"/>
            <a:ext cx="1659761" cy="964704"/>
          </a:xfrm>
          <a:prstGeom prst="cub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800" dirty="0" smtClean="0">
                <a:solidFill>
                  <a:schemeClr val="accent2">
                    <a:lumMod val="75000"/>
                  </a:schemeClr>
                </a:solidFill>
              </a:rPr>
              <a:t>Storage</a:t>
            </a:r>
            <a:endParaRPr lang="en-US" sz="18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9" name="Cube 8"/>
          <p:cNvSpPr/>
          <p:nvPr/>
        </p:nvSpPr>
        <p:spPr>
          <a:xfrm>
            <a:off x="10983029" y="4725604"/>
            <a:ext cx="1659761" cy="964704"/>
          </a:xfrm>
          <a:prstGeom prst="cub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800" dirty="0" err="1" smtClean="0">
                <a:solidFill>
                  <a:schemeClr val="accent2">
                    <a:lumMod val="75000"/>
                  </a:schemeClr>
                </a:solidFill>
              </a:rPr>
              <a:t>Compute</a:t>
            </a:r>
            <a:endParaRPr lang="en-US" sz="18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0" name="Cube 9"/>
          <p:cNvSpPr/>
          <p:nvPr/>
        </p:nvSpPr>
        <p:spPr>
          <a:xfrm>
            <a:off x="10983029" y="3942610"/>
            <a:ext cx="1659761" cy="964704"/>
          </a:xfrm>
          <a:prstGeom prst="cub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 smtClean="0"/>
              <a:t>DBaaS</a:t>
            </a:r>
            <a:endParaRPr lang="en-US" dirty="0"/>
          </a:p>
        </p:txBody>
      </p:sp>
      <p:sp>
        <p:nvSpPr>
          <p:cNvPr id="11" name="Cube 10"/>
          <p:cNvSpPr/>
          <p:nvPr/>
        </p:nvSpPr>
        <p:spPr>
          <a:xfrm>
            <a:off x="7070738" y="5244959"/>
            <a:ext cx="1659761" cy="964704"/>
          </a:xfrm>
          <a:prstGeom prst="cub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800" dirty="0" smtClean="0">
                <a:solidFill>
                  <a:schemeClr val="accent2">
                    <a:lumMod val="75000"/>
                  </a:schemeClr>
                </a:solidFill>
              </a:rPr>
              <a:t>JCS</a:t>
            </a:r>
            <a:endParaRPr lang="en-US" sz="18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2" name="Cube 11"/>
          <p:cNvSpPr/>
          <p:nvPr/>
        </p:nvSpPr>
        <p:spPr>
          <a:xfrm>
            <a:off x="7070738" y="4473196"/>
            <a:ext cx="1659761" cy="964704"/>
          </a:xfrm>
          <a:prstGeom prst="cub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SOA CS</a:t>
            </a:r>
            <a:endParaRPr lang="en-US" dirty="0"/>
          </a:p>
        </p:txBody>
      </p:sp>
      <p:sp>
        <p:nvSpPr>
          <p:cNvPr id="13" name="Cube 12"/>
          <p:cNvSpPr/>
          <p:nvPr/>
        </p:nvSpPr>
        <p:spPr>
          <a:xfrm>
            <a:off x="8967607" y="4403632"/>
            <a:ext cx="1659761" cy="964704"/>
          </a:xfrm>
          <a:prstGeom prst="cub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800" dirty="0" smtClean="0">
                <a:solidFill>
                  <a:schemeClr val="accent2">
                    <a:lumMod val="75000"/>
                  </a:schemeClr>
                </a:solidFill>
              </a:rPr>
              <a:t>Storage</a:t>
            </a:r>
            <a:endParaRPr lang="en-US" sz="18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4" name="Cube 13"/>
          <p:cNvSpPr/>
          <p:nvPr/>
        </p:nvSpPr>
        <p:spPr>
          <a:xfrm>
            <a:off x="8967607" y="3631869"/>
            <a:ext cx="1659761" cy="964704"/>
          </a:xfrm>
          <a:prstGeom prst="cub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800" dirty="0" err="1" smtClean="0">
                <a:solidFill>
                  <a:schemeClr val="accent2">
                    <a:lumMod val="75000"/>
                  </a:schemeClr>
                </a:solidFill>
              </a:rPr>
              <a:t>Compute</a:t>
            </a:r>
            <a:endParaRPr lang="en-US" sz="18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6" name="Cube 15"/>
          <p:cNvSpPr/>
          <p:nvPr/>
        </p:nvSpPr>
        <p:spPr>
          <a:xfrm>
            <a:off x="8967607" y="2841482"/>
            <a:ext cx="1659761" cy="964704"/>
          </a:xfrm>
          <a:prstGeom prst="cub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ACCS</a:t>
            </a:r>
            <a:endParaRPr lang="en-US" dirty="0"/>
          </a:p>
        </p:txBody>
      </p:sp>
      <p:sp>
        <p:nvSpPr>
          <p:cNvPr id="17" name="Cube 16"/>
          <p:cNvSpPr/>
          <p:nvPr/>
        </p:nvSpPr>
        <p:spPr>
          <a:xfrm>
            <a:off x="4732300" y="4135550"/>
            <a:ext cx="1778314" cy="2866509"/>
          </a:xfrm>
          <a:prstGeom prst="cube">
            <a:avLst/>
          </a:prstGeom>
          <a:gradFill>
            <a:gsLst>
              <a:gs pos="0">
                <a:schemeClr val="accent2">
                  <a:satMod val="105000"/>
                  <a:tint val="67000"/>
                  <a:alpha val="46000"/>
                  <a:lumMod val="92000"/>
                </a:schemeClr>
              </a:gs>
              <a:gs pos="50000">
                <a:schemeClr val="accent2">
                  <a:lumMod val="105000"/>
                  <a:satMod val="103000"/>
                  <a:tint val="73000"/>
                  <a:alpha val="48000"/>
                </a:schemeClr>
              </a:gs>
              <a:gs pos="100000">
                <a:schemeClr val="accent2">
                  <a:lumMod val="105000"/>
                  <a:satMod val="109000"/>
                  <a:tint val="81000"/>
                  <a:alpha val="81000"/>
                </a:schemeClr>
              </a:gs>
            </a:gsLst>
          </a:gra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8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8" name="Cube 17"/>
          <p:cNvSpPr/>
          <p:nvPr/>
        </p:nvSpPr>
        <p:spPr>
          <a:xfrm>
            <a:off x="4818207" y="3460258"/>
            <a:ext cx="1541205" cy="964704"/>
          </a:xfrm>
          <a:prstGeom prst="cub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ICS</a:t>
            </a:r>
            <a:endParaRPr lang="en-US" dirty="0"/>
          </a:p>
        </p:txBody>
      </p:sp>
      <p:sp>
        <p:nvSpPr>
          <p:cNvPr id="19" name="Cube 18"/>
          <p:cNvSpPr/>
          <p:nvPr/>
        </p:nvSpPr>
        <p:spPr>
          <a:xfrm>
            <a:off x="4996038" y="3387904"/>
            <a:ext cx="355664" cy="289412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0" name="Cube 19"/>
          <p:cNvSpPr/>
          <p:nvPr/>
        </p:nvSpPr>
        <p:spPr>
          <a:xfrm>
            <a:off x="7307847" y="4356096"/>
            <a:ext cx="355664" cy="289412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1" name="Cube 20"/>
          <p:cNvSpPr/>
          <p:nvPr/>
        </p:nvSpPr>
        <p:spPr>
          <a:xfrm>
            <a:off x="8019172" y="4376726"/>
            <a:ext cx="355664" cy="289412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2" name="Cube 21"/>
          <p:cNvSpPr/>
          <p:nvPr/>
        </p:nvSpPr>
        <p:spPr>
          <a:xfrm>
            <a:off x="9619656" y="2736728"/>
            <a:ext cx="355664" cy="289412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3" name="Cube 22"/>
          <p:cNvSpPr/>
          <p:nvPr/>
        </p:nvSpPr>
        <p:spPr>
          <a:xfrm>
            <a:off x="11333899" y="3797901"/>
            <a:ext cx="355664" cy="289412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4" name="Cube 23"/>
          <p:cNvSpPr/>
          <p:nvPr/>
        </p:nvSpPr>
        <p:spPr>
          <a:xfrm>
            <a:off x="11511729" y="3942610"/>
            <a:ext cx="301180" cy="228829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5" name="Cube 24"/>
          <p:cNvSpPr/>
          <p:nvPr/>
        </p:nvSpPr>
        <p:spPr>
          <a:xfrm>
            <a:off x="11981151" y="3854421"/>
            <a:ext cx="301180" cy="228829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cxnSp>
        <p:nvCxnSpPr>
          <p:cNvPr id="26" name="Straight Arrow Connector 25"/>
          <p:cNvCxnSpPr>
            <a:stCxn id="45" idx="5"/>
            <a:endCxn id="19" idx="1"/>
          </p:cNvCxnSpPr>
          <p:nvPr/>
        </p:nvCxnSpPr>
        <p:spPr>
          <a:xfrm flipV="1">
            <a:off x="3057614" y="3460258"/>
            <a:ext cx="2080081" cy="1374701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19" idx="4"/>
            <a:endCxn id="20" idx="2"/>
          </p:cNvCxnSpPr>
          <p:nvPr/>
        </p:nvCxnSpPr>
        <p:spPr>
          <a:xfrm>
            <a:off x="5262785" y="3568788"/>
            <a:ext cx="2045062" cy="968192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20" idx="0"/>
            <a:endCxn id="22" idx="2"/>
          </p:cNvCxnSpPr>
          <p:nvPr/>
        </p:nvCxnSpPr>
        <p:spPr>
          <a:xfrm flipV="1">
            <a:off x="7530135" y="2917611"/>
            <a:ext cx="2089519" cy="1438483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21" idx="5"/>
            <a:endCxn id="24" idx="2"/>
          </p:cNvCxnSpPr>
          <p:nvPr/>
        </p:nvCxnSpPr>
        <p:spPr>
          <a:xfrm flipV="1">
            <a:off x="8374836" y="4085628"/>
            <a:ext cx="3136895" cy="399628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36" idx="4"/>
            <a:endCxn id="20" idx="1"/>
          </p:cNvCxnSpPr>
          <p:nvPr/>
        </p:nvCxnSpPr>
        <p:spPr>
          <a:xfrm>
            <a:off x="5879539" y="3604963"/>
            <a:ext cx="1561681" cy="823483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20" idx="5"/>
            <a:endCxn id="23" idx="2"/>
          </p:cNvCxnSpPr>
          <p:nvPr/>
        </p:nvCxnSpPr>
        <p:spPr>
          <a:xfrm flipV="1">
            <a:off x="7663511" y="3978786"/>
            <a:ext cx="3670388" cy="485840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Group 31"/>
          <p:cNvGrpSpPr/>
          <p:nvPr/>
        </p:nvGrpSpPr>
        <p:grpSpPr>
          <a:xfrm>
            <a:off x="10983029" y="1635106"/>
            <a:ext cx="2736755" cy="1578050"/>
            <a:chOff x="6034350" y="912281"/>
            <a:chExt cx="2052551" cy="969947"/>
          </a:xfrm>
        </p:grpSpPr>
        <p:sp>
          <p:nvSpPr>
            <p:cNvPr id="40" name="Cloud 39"/>
            <p:cNvSpPr/>
            <p:nvPr/>
          </p:nvSpPr>
          <p:spPr>
            <a:xfrm>
              <a:off x="6034350" y="912281"/>
              <a:ext cx="2052551" cy="969947"/>
            </a:xfrm>
            <a:prstGeom prst="cloud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pic>
          <p:nvPicPr>
            <p:cNvPr id="41" name="Picture 2" descr="https://i.kinja-img.com/gawker-media/image/upload/s--orhKhzhJ--/c_fill,fl_progressive,g_north,h_358,q_80,w_636/18iwgcfj83c3gpng.png"/>
            <p:cNvPicPr>
              <a:picLocks noChangeAspect="1" noChangeArrowheads="1"/>
            </p:cNvPicPr>
            <p:nvPr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97934" y="936180"/>
              <a:ext cx="1511811" cy="8509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3" name="Straight Arrow Connector 32"/>
          <p:cNvCxnSpPr/>
          <p:nvPr/>
        </p:nvCxnSpPr>
        <p:spPr>
          <a:xfrm flipV="1">
            <a:off x="9943283" y="2560109"/>
            <a:ext cx="1568447" cy="176617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2" descr="https://g.twimg.com/Twitter_logo_blu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3266" y="2173819"/>
            <a:ext cx="1287304" cy="852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Cube 34"/>
          <p:cNvSpPr/>
          <p:nvPr/>
        </p:nvSpPr>
        <p:spPr>
          <a:xfrm>
            <a:off x="5410977" y="3292144"/>
            <a:ext cx="355664" cy="289412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6" name="Cube 35"/>
          <p:cNvSpPr/>
          <p:nvPr/>
        </p:nvSpPr>
        <p:spPr>
          <a:xfrm>
            <a:off x="5612791" y="3424079"/>
            <a:ext cx="355664" cy="289412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cxnSp>
        <p:nvCxnSpPr>
          <p:cNvPr id="37" name="Straight Arrow Connector 36"/>
          <p:cNvCxnSpPr>
            <a:endCxn id="34" idx="3"/>
          </p:cNvCxnSpPr>
          <p:nvPr/>
        </p:nvCxnSpPr>
        <p:spPr>
          <a:xfrm flipH="1" flipV="1">
            <a:off x="4460570" y="2599980"/>
            <a:ext cx="950407" cy="692164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20" idx="0"/>
            <a:endCxn id="35" idx="5"/>
          </p:cNvCxnSpPr>
          <p:nvPr/>
        </p:nvCxnSpPr>
        <p:spPr>
          <a:xfrm flipH="1" flipV="1">
            <a:off x="5766641" y="3400674"/>
            <a:ext cx="1755214" cy="955422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21" idx="4"/>
          </p:cNvCxnSpPr>
          <p:nvPr/>
        </p:nvCxnSpPr>
        <p:spPr>
          <a:xfrm>
            <a:off x="8302483" y="4557609"/>
            <a:ext cx="2680546" cy="2713228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Cube 42"/>
          <p:cNvSpPr/>
          <p:nvPr/>
        </p:nvSpPr>
        <p:spPr>
          <a:xfrm>
            <a:off x="1821459" y="5437900"/>
            <a:ext cx="1778314" cy="2866509"/>
          </a:xfrm>
          <a:prstGeom prst="cube">
            <a:avLst/>
          </a:prstGeom>
          <a:gradFill>
            <a:gsLst>
              <a:gs pos="0">
                <a:schemeClr val="accent2">
                  <a:satMod val="105000"/>
                  <a:tint val="67000"/>
                  <a:alpha val="46000"/>
                  <a:lumMod val="92000"/>
                </a:schemeClr>
              </a:gs>
              <a:gs pos="50000">
                <a:schemeClr val="accent2">
                  <a:lumMod val="105000"/>
                  <a:satMod val="103000"/>
                  <a:tint val="73000"/>
                  <a:alpha val="48000"/>
                </a:schemeClr>
              </a:gs>
              <a:gs pos="100000">
                <a:schemeClr val="accent2">
                  <a:lumMod val="105000"/>
                  <a:satMod val="109000"/>
                  <a:tint val="81000"/>
                  <a:alpha val="81000"/>
                </a:schemeClr>
              </a:gs>
            </a:gsLst>
          </a:gra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8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4" name="Cube 43"/>
          <p:cNvSpPr/>
          <p:nvPr/>
        </p:nvSpPr>
        <p:spPr>
          <a:xfrm>
            <a:off x="1907366" y="4762607"/>
            <a:ext cx="1541205" cy="964704"/>
          </a:xfrm>
          <a:prstGeom prst="cub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 smtClean="0"/>
              <a:t>IoTCS</a:t>
            </a:r>
            <a:endParaRPr lang="en-US" dirty="0"/>
          </a:p>
        </p:txBody>
      </p:sp>
      <p:sp>
        <p:nvSpPr>
          <p:cNvPr id="45" name="Cube 44"/>
          <p:cNvSpPr/>
          <p:nvPr/>
        </p:nvSpPr>
        <p:spPr>
          <a:xfrm>
            <a:off x="2701950" y="4726429"/>
            <a:ext cx="355664" cy="289412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pic>
        <p:nvPicPr>
          <p:cNvPr id="50" name="Picture 2" descr="https://encrypted-tbn2.gstatic.com/images?q=tbn:ANd9GcT7x2m3qGKGEF2a7LCVtO5_AhdTN9T-0HrL_I3nMS1SAmF4NV4qd6wdpG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92754" y="4193610"/>
            <a:ext cx="914661" cy="693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2" descr="Image result for google sheets ico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44209" y="2967149"/>
            <a:ext cx="1001686" cy="1001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4" descr="Related image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92754" y="2513869"/>
            <a:ext cx="783302" cy="783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8" descr="Image result for google calendar logo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28324" y="2161709"/>
            <a:ext cx="864430" cy="864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1106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AMIS_WIDESCREEN">
  <a:themeElements>
    <a:clrScheme name="Conclusion 2014 - Colors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08F33"/>
      </a:accent1>
      <a:accent2>
        <a:srgbClr val="DA4290"/>
      </a:accent2>
      <a:accent3>
        <a:srgbClr val="613C91"/>
      </a:accent3>
      <a:accent4>
        <a:srgbClr val="FFCC00"/>
      </a:accent4>
      <a:accent5>
        <a:srgbClr val="0069B4"/>
      </a:accent5>
      <a:accent6>
        <a:srgbClr val="E73430"/>
      </a:accent6>
      <a:hlink>
        <a:srgbClr val="000000"/>
      </a:hlink>
      <a:folHlink>
        <a:srgbClr val="000000"/>
      </a:folHlink>
    </a:clrScheme>
    <a:fontScheme name="Conclusion 2014 - FONTS">
      <a:majorFont>
        <a:latin typeface="Arial Narrow"/>
        <a:ea typeface=""/>
        <a:cs typeface=""/>
      </a:majorFont>
      <a:minorFont>
        <a:latin typeface="Arial Unicode MS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AMIS_WIDESCREEN" id="{B3E69953-2F37-46EB-A098-E591A47BCAD3}" vid="{18689EA0-6BAF-404F-B4FD-27D36DF7127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AMIS_WIDESCREEN</Template>
  <TotalTime>8169</TotalTime>
  <Words>502</Words>
  <Application>Microsoft Office PowerPoint</Application>
  <PresentationFormat>Custom</PresentationFormat>
  <Paragraphs>185</Paragraphs>
  <Slides>18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AMIS_WIDESCREEN</vt:lpstr>
      <vt:lpstr>World record Soaring trough the clouds  LIve demo of 15 clouds</vt:lpstr>
      <vt:lpstr>Soaring through the clouds</vt:lpstr>
      <vt:lpstr>end-to-end integrated flow using AS MANY Oracle PaaS Cloud Services as possible</vt:lpstr>
      <vt:lpstr>The Team</vt:lpstr>
      <vt:lpstr>Business scenario (2016)</vt:lpstr>
      <vt:lpstr>Extended business scenario (2017)</vt:lpstr>
      <vt:lpstr>Cloud services architecture</vt:lpstr>
      <vt:lpstr>Cloud services architecture</vt:lpstr>
      <vt:lpstr>Integrating cloud services – vertically and horizontally</vt:lpstr>
      <vt:lpstr>Live Endpoints &amp; Resources</vt:lpstr>
      <vt:lpstr>First Steps…</vt:lpstr>
      <vt:lpstr>The end user portal</vt:lpstr>
      <vt:lpstr>The audience participation story</vt:lpstr>
      <vt:lpstr>Now you tweet your Artist Proposal for OOW 2017</vt:lpstr>
      <vt:lpstr>Likes</vt:lpstr>
      <vt:lpstr>Conclusion</vt:lpstr>
      <vt:lpstr>Cloud services architecture++</vt:lpstr>
      <vt:lpstr>Conclusion</vt:lpstr>
    </vt:vector>
  </TitlesOfParts>
  <Company>Conclusion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Lucas Jellema</dc:creator>
  <cp:keywords>omc; cloud</cp:keywords>
  <cp:lastModifiedBy>Lucas Jellema</cp:lastModifiedBy>
  <cp:revision>250</cp:revision>
  <dcterms:created xsi:type="dcterms:W3CDTF">2016-11-24T07:31:17Z</dcterms:created>
  <dcterms:modified xsi:type="dcterms:W3CDTF">2017-03-29T04:22:28Z</dcterms:modified>
</cp:coreProperties>
</file>